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8"/>
  </p:notesMasterIdLst>
  <p:sldIdLst>
    <p:sldId id="256" r:id="rId2"/>
    <p:sldId id="262" r:id="rId3"/>
    <p:sldId id="288" r:id="rId4"/>
    <p:sldId id="289" r:id="rId5"/>
    <p:sldId id="263" r:id="rId6"/>
    <p:sldId id="290" r:id="rId7"/>
    <p:sldId id="277" r:id="rId8"/>
    <p:sldId id="265" r:id="rId9"/>
    <p:sldId id="278" r:id="rId10"/>
    <p:sldId id="292" r:id="rId11"/>
    <p:sldId id="291" r:id="rId12"/>
    <p:sldId id="293" r:id="rId13"/>
    <p:sldId id="304" r:id="rId14"/>
    <p:sldId id="305" r:id="rId15"/>
    <p:sldId id="294" r:id="rId16"/>
    <p:sldId id="295" r:id="rId17"/>
    <p:sldId id="296" r:id="rId18"/>
    <p:sldId id="297" r:id="rId19"/>
    <p:sldId id="298" r:id="rId20"/>
    <p:sldId id="301" r:id="rId21"/>
    <p:sldId id="300" r:id="rId22"/>
    <p:sldId id="306" r:id="rId23"/>
    <p:sldId id="307" r:id="rId24"/>
    <p:sldId id="299" r:id="rId25"/>
    <p:sldId id="302" r:id="rId26"/>
    <p:sldId id="303" r:id="rId27"/>
  </p:sldIdLst>
  <p:sldSz cx="12192000" cy="6858000"/>
  <p:notesSz cx="6858000" cy="9144000"/>
  <p:defaultTextStyle>
    <a:defPPr>
      <a:defRPr lang="sr-Latn-R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8" d="100"/>
          <a:sy n="108" d="100"/>
        </p:scale>
        <p:origin x="678"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hr-H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863A1FE-5027-465F-B774-7DB12426FFFA}" type="datetimeFigureOut">
              <a:rPr lang="hr-HR" smtClean="0"/>
              <a:t>16.1.2022.</a:t>
            </a:fld>
            <a:endParaRPr lang="hr-H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hr-H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r-H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hr-H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481FDCD-695E-47A6-83D1-693C6DD452AC}" type="slidenum">
              <a:rPr lang="hr-HR" smtClean="0"/>
              <a:t>‹#›</a:t>
            </a:fld>
            <a:endParaRPr lang="hr-HR"/>
          </a:p>
        </p:txBody>
      </p:sp>
    </p:spTree>
    <p:extLst>
      <p:ext uri="{BB962C8B-B14F-4D97-AF65-F5344CB8AC3E}">
        <p14:creationId xmlns:p14="http://schemas.microsoft.com/office/powerpoint/2010/main" val="11895929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Um den Ausfall eines Twistlocks berechnen zu können, muss das Modell zuerst im Stande sein symmetrische Belastungen genau zu simulieren. Deswegen wurde ein simples 3D-Berechnungsmodell erstellt, welches dann mit bereits vorhandenen Berechnungen verifiziert wurde. Die Vereinfachungen die am Modell vorgenommen wurden sind die Einführung von Symmetrie, die Modellierung von Seilen als Loslagern und das Belasten der Traverse durch Punktlasten an den Ecken. Ein diskretisiertes Modell eines Viertels der Traverse können Sie auf Ihrer linken Seite sehen.</a:t>
            </a:r>
            <a:endParaRPr lang="hr-HR" dirty="0"/>
          </a:p>
        </p:txBody>
      </p:sp>
      <p:sp>
        <p:nvSpPr>
          <p:cNvPr id="4" name="Slide Number Placeholder 3"/>
          <p:cNvSpPr>
            <a:spLocks noGrp="1"/>
          </p:cNvSpPr>
          <p:nvPr>
            <p:ph type="sldNum" sz="quarter" idx="5"/>
          </p:nvPr>
        </p:nvSpPr>
        <p:spPr/>
        <p:txBody>
          <a:bodyPr/>
          <a:lstStyle/>
          <a:p>
            <a:fld id="{6FCA7155-E351-4C5F-8B80-E18277C589F9}" type="slidenum">
              <a:rPr lang="hr-HR" smtClean="0"/>
              <a:t>3</a:t>
            </a:fld>
            <a:endParaRPr lang="hr-HR"/>
          </a:p>
        </p:txBody>
      </p:sp>
    </p:spTree>
    <p:extLst>
      <p:ext uri="{BB962C8B-B14F-4D97-AF65-F5344CB8AC3E}">
        <p14:creationId xmlns:p14="http://schemas.microsoft.com/office/powerpoint/2010/main" val="33937089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r-HR" dirty="0"/>
          </a:p>
        </p:txBody>
      </p:sp>
      <p:sp>
        <p:nvSpPr>
          <p:cNvPr id="4" name="Slide Number Placeholder 3"/>
          <p:cNvSpPr>
            <a:spLocks noGrp="1"/>
          </p:cNvSpPr>
          <p:nvPr>
            <p:ph type="sldNum" sz="quarter" idx="5"/>
          </p:nvPr>
        </p:nvSpPr>
        <p:spPr/>
        <p:txBody>
          <a:bodyPr/>
          <a:lstStyle/>
          <a:p>
            <a:fld id="{7481FDCD-695E-47A6-83D1-693C6DD452AC}" type="slidenum">
              <a:rPr lang="hr-HR" smtClean="0"/>
              <a:t>18</a:t>
            </a:fld>
            <a:endParaRPr lang="hr-HR"/>
          </a:p>
        </p:txBody>
      </p:sp>
    </p:spTree>
    <p:extLst>
      <p:ext uri="{BB962C8B-B14F-4D97-AF65-F5344CB8AC3E}">
        <p14:creationId xmlns:p14="http://schemas.microsoft.com/office/powerpoint/2010/main" val="20986587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r-HR" dirty="0"/>
          </a:p>
        </p:txBody>
      </p:sp>
      <p:sp>
        <p:nvSpPr>
          <p:cNvPr id="4" name="Slide Number Placeholder 3"/>
          <p:cNvSpPr>
            <a:spLocks noGrp="1"/>
          </p:cNvSpPr>
          <p:nvPr>
            <p:ph type="sldNum" sz="quarter" idx="5"/>
          </p:nvPr>
        </p:nvSpPr>
        <p:spPr/>
        <p:txBody>
          <a:bodyPr/>
          <a:lstStyle/>
          <a:p>
            <a:fld id="{7481FDCD-695E-47A6-83D1-693C6DD452AC}" type="slidenum">
              <a:rPr lang="hr-HR" smtClean="0"/>
              <a:t>19</a:t>
            </a:fld>
            <a:endParaRPr lang="hr-HR"/>
          </a:p>
        </p:txBody>
      </p:sp>
    </p:spTree>
    <p:extLst>
      <p:ext uri="{BB962C8B-B14F-4D97-AF65-F5344CB8AC3E}">
        <p14:creationId xmlns:p14="http://schemas.microsoft.com/office/powerpoint/2010/main" val="24435446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Beim Vergleichen der Resultate dieses vereinfachten Modells (links) mit bereits exisiterenden Analysen (rechts) wurde schnell klar, dass das simple Berechnungsmodell auf der sicheren Seite in puncto Steifigkeit ist, da die Durchbiegungen höher sind als in der bereits existierenden Analyse. Leider ist das Modell ungeeignet für asymmetrische Belastungen, weswegen gewisse Veränderung durchgeführt werden mussten.</a:t>
            </a:r>
            <a:endParaRPr lang="hr-HR" dirty="0"/>
          </a:p>
        </p:txBody>
      </p:sp>
      <p:sp>
        <p:nvSpPr>
          <p:cNvPr id="4" name="Slide Number Placeholder 3"/>
          <p:cNvSpPr>
            <a:spLocks noGrp="1"/>
          </p:cNvSpPr>
          <p:nvPr>
            <p:ph type="sldNum" sz="quarter" idx="5"/>
          </p:nvPr>
        </p:nvSpPr>
        <p:spPr/>
        <p:txBody>
          <a:bodyPr/>
          <a:lstStyle/>
          <a:p>
            <a:fld id="{6FCA7155-E351-4C5F-8B80-E18277C589F9}" type="slidenum">
              <a:rPr lang="hr-HR" smtClean="0"/>
              <a:t>4</a:t>
            </a:fld>
            <a:endParaRPr lang="hr-HR"/>
          </a:p>
        </p:txBody>
      </p:sp>
    </p:spTree>
    <p:extLst>
      <p:ext uri="{BB962C8B-B14F-4D97-AF65-F5344CB8AC3E}">
        <p14:creationId xmlns:p14="http://schemas.microsoft.com/office/powerpoint/2010/main" val="19416266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Das Berechnungsmodell wurde durch die Einführung von Federn erweitert, die Seile modellieren sollten. Dies ist eine akzeptable Vereinfachung, da die Seile stets unter Zuglast stehen und sich daher wie Feder verhalten. Zudem wurde die Traverse als Ganzes analysiert, da es sich im Fall eines Twistlockversagens um kein symmetrisches Problem mehr handelt.</a:t>
            </a:r>
            <a:endParaRPr lang="hr-HR" dirty="0"/>
          </a:p>
        </p:txBody>
      </p:sp>
      <p:sp>
        <p:nvSpPr>
          <p:cNvPr id="4" name="Slide Number Placeholder 3"/>
          <p:cNvSpPr>
            <a:spLocks noGrp="1"/>
          </p:cNvSpPr>
          <p:nvPr>
            <p:ph type="sldNum" sz="quarter" idx="5"/>
          </p:nvPr>
        </p:nvSpPr>
        <p:spPr/>
        <p:txBody>
          <a:bodyPr/>
          <a:lstStyle/>
          <a:p>
            <a:fld id="{6FCA7155-E351-4C5F-8B80-E18277C589F9}" type="slidenum">
              <a:rPr lang="hr-HR" smtClean="0"/>
              <a:t>5</a:t>
            </a:fld>
            <a:endParaRPr lang="hr-HR"/>
          </a:p>
        </p:txBody>
      </p:sp>
    </p:spTree>
    <p:extLst>
      <p:ext uri="{BB962C8B-B14F-4D97-AF65-F5344CB8AC3E}">
        <p14:creationId xmlns:p14="http://schemas.microsoft.com/office/powerpoint/2010/main" val="4860289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Es wurden drei unterschiedliche Modelle der Wechselwirkung zwischen Traverse und Last untersucht – die Nutzlast wurde mit einer Punktlast im Schwerpunkt modelliert, als starrer Körper und als Festkörper. Die Analyse der Nutzlast als Festkörper zeigte die realistischsten Resultate und wurde deswegen ins Modell aufgenommen.</a:t>
            </a:r>
            <a:endParaRPr lang="hr-HR" dirty="0"/>
          </a:p>
        </p:txBody>
      </p:sp>
      <p:sp>
        <p:nvSpPr>
          <p:cNvPr id="4" name="Slide Number Placeholder 3"/>
          <p:cNvSpPr>
            <a:spLocks noGrp="1"/>
          </p:cNvSpPr>
          <p:nvPr>
            <p:ph type="sldNum" sz="quarter" idx="5"/>
          </p:nvPr>
        </p:nvSpPr>
        <p:spPr/>
        <p:txBody>
          <a:bodyPr/>
          <a:lstStyle/>
          <a:p>
            <a:fld id="{6FCA7155-E351-4C5F-8B80-E18277C589F9}" type="slidenum">
              <a:rPr lang="hr-HR" smtClean="0"/>
              <a:t>6</a:t>
            </a:fld>
            <a:endParaRPr lang="hr-HR"/>
          </a:p>
        </p:txBody>
      </p:sp>
    </p:spTree>
    <p:extLst>
      <p:ext uri="{BB962C8B-B14F-4D97-AF65-F5344CB8AC3E}">
        <p14:creationId xmlns:p14="http://schemas.microsoft.com/office/powerpoint/2010/main" val="18827004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In der darauffolgenden Analyse zeigte sich, dass die Traverse in puncto Steifigkeit eindeutig keine Einfehlersicherheit hat. Im Falle eines Twistlockversagens wäre die maximale Durchbiegung um ein vielfaches Größer als der erlaubte Höchstwert.</a:t>
            </a:r>
            <a:endParaRPr lang="hr-HR" dirty="0"/>
          </a:p>
        </p:txBody>
      </p:sp>
      <p:sp>
        <p:nvSpPr>
          <p:cNvPr id="4" name="Slide Number Placeholder 3"/>
          <p:cNvSpPr>
            <a:spLocks noGrp="1"/>
          </p:cNvSpPr>
          <p:nvPr>
            <p:ph type="sldNum" sz="quarter" idx="5"/>
          </p:nvPr>
        </p:nvSpPr>
        <p:spPr/>
        <p:txBody>
          <a:bodyPr/>
          <a:lstStyle/>
          <a:p>
            <a:fld id="{6FCA7155-E351-4C5F-8B80-E18277C589F9}" type="slidenum">
              <a:rPr lang="hr-HR" smtClean="0"/>
              <a:t>7</a:t>
            </a:fld>
            <a:endParaRPr lang="hr-HR"/>
          </a:p>
        </p:txBody>
      </p:sp>
    </p:spTree>
    <p:extLst>
      <p:ext uri="{BB962C8B-B14F-4D97-AF65-F5344CB8AC3E}">
        <p14:creationId xmlns:p14="http://schemas.microsoft.com/office/powerpoint/2010/main" val="9408603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Deswegen musste die Konfiguration der Traverse verändert werden. Es wurde ein weiteres Twistlockpaar in die bereits vorhandene Geometrie eingebaut, was sich als ausreichende Maßnahme zur Gewährleistung der Einfehlersicherheit erwies.</a:t>
            </a:r>
          </a:p>
        </p:txBody>
      </p:sp>
      <p:sp>
        <p:nvSpPr>
          <p:cNvPr id="4" name="Slide Number Placeholder 3"/>
          <p:cNvSpPr>
            <a:spLocks noGrp="1"/>
          </p:cNvSpPr>
          <p:nvPr>
            <p:ph type="sldNum" sz="quarter" idx="5"/>
          </p:nvPr>
        </p:nvSpPr>
        <p:spPr/>
        <p:txBody>
          <a:bodyPr/>
          <a:lstStyle/>
          <a:p>
            <a:fld id="{6FCA7155-E351-4C5F-8B80-E18277C589F9}" type="slidenum">
              <a:rPr lang="hr-HR" smtClean="0"/>
              <a:t>8</a:t>
            </a:fld>
            <a:endParaRPr lang="hr-HR"/>
          </a:p>
        </p:txBody>
      </p:sp>
    </p:spTree>
    <p:extLst>
      <p:ext uri="{BB962C8B-B14F-4D97-AF65-F5344CB8AC3E}">
        <p14:creationId xmlns:p14="http://schemas.microsoft.com/office/powerpoint/2010/main" val="30228186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Außerdem wurde eine Analyse mit Hohlprofilen und 6 Twistlocks durchgeführt um zu prüfen, ob die Schließmechanismen der Twistlocks innerhalb der Hohlprofile eingebaut werden könnten. Dadurch könnten Kosten eingespart werden. Auch diese Variante erwies sich als zufriedenstellend, wenn auch nah an der Grenze zum Höchstwert.</a:t>
            </a:r>
            <a:endParaRPr lang="hr-HR" dirty="0"/>
          </a:p>
        </p:txBody>
      </p:sp>
      <p:sp>
        <p:nvSpPr>
          <p:cNvPr id="4" name="Slide Number Placeholder 3"/>
          <p:cNvSpPr>
            <a:spLocks noGrp="1"/>
          </p:cNvSpPr>
          <p:nvPr>
            <p:ph type="sldNum" sz="quarter" idx="5"/>
          </p:nvPr>
        </p:nvSpPr>
        <p:spPr/>
        <p:txBody>
          <a:bodyPr/>
          <a:lstStyle/>
          <a:p>
            <a:fld id="{6FCA7155-E351-4C5F-8B80-E18277C589F9}" type="slidenum">
              <a:rPr lang="hr-HR" smtClean="0"/>
              <a:t>9</a:t>
            </a:fld>
            <a:endParaRPr lang="hr-HR"/>
          </a:p>
        </p:txBody>
      </p:sp>
    </p:spTree>
    <p:extLst>
      <p:ext uri="{BB962C8B-B14F-4D97-AF65-F5344CB8AC3E}">
        <p14:creationId xmlns:p14="http://schemas.microsoft.com/office/powerpoint/2010/main" val="2342094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r-HR" dirty="0"/>
          </a:p>
        </p:txBody>
      </p:sp>
      <p:sp>
        <p:nvSpPr>
          <p:cNvPr id="4" name="Slide Number Placeholder 3"/>
          <p:cNvSpPr>
            <a:spLocks noGrp="1"/>
          </p:cNvSpPr>
          <p:nvPr>
            <p:ph type="sldNum" sz="quarter" idx="5"/>
          </p:nvPr>
        </p:nvSpPr>
        <p:spPr/>
        <p:txBody>
          <a:bodyPr/>
          <a:lstStyle/>
          <a:p>
            <a:fld id="{7481FDCD-695E-47A6-83D1-693C6DD452AC}" type="slidenum">
              <a:rPr lang="hr-HR" smtClean="0"/>
              <a:t>16</a:t>
            </a:fld>
            <a:endParaRPr lang="hr-HR"/>
          </a:p>
        </p:txBody>
      </p:sp>
    </p:spTree>
    <p:extLst>
      <p:ext uri="{BB962C8B-B14F-4D97-AF65-F5344CB8AC3E}">
        <p14:creationId xmlns:p14="http://schemas.microsoft.com/office/powerpoint/2010/main" val="32968206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r-HR" dirty="0"/>
          </a:p>
        </p:txBody>
      </p:sp>
      <p:sp>
        <p:nvSpPr>
          <p:cNvPr id="4" name="Slide Number Placeholder 3"/>
          <p:cNvSpPr>
            <a:spLocks noGrp="1"/>
          </p:cNvSpPr>
          <p:nvPr>
            <p:ph type="sldNum" sz="quarter" idx="5"/>
          </p:nvPr>
        </p:nvSpPr>
        <p:spPr/>
        <p:txBody>
          <a:bodyPr/>
          <a:lstStyle/>
          <a:p>
            <a:fld id="{7481FDCD-695E-47A6-83D1-693C6DD452AC}" type="slidenum">
              <a:rPr lang="hr-HR" smtClean="0"/>
              <a:t>17</a:t>
            </a:fld>
            <a:endParaRPr lang="hr-HR"/>
          </a:p>
        </p:txBody>
      </p:sp>
    </p:spTree>
    <p:extLst>
      <p:ext uri="{BB962C8B-B14F-4D97-AF65-F5344CB8AC3E}">
        <p14:creationId xmlns:p14="http://schemas.microsoft.com/office/powerpoint/2010/main" val="9860352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2C432C-5940-44BB-BD72-421AF21113B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hr-HR"/>
          </a:p>
        </p:txBody>
      </p:sp>
      <p:sp>
        <p:nvSpPr>
          <p:cNvPr id="3" name="Subtitle 2">
            <a:extLst>
              <a:ext uri="{FF2B5EF4-FFF2-40B4-BE49-F238E27FC236}">
                <a16:creationId xmlns:a16="http://schemas.microsoft.com/office/drawing/2014/main" id="{3A635023-8489-4C40-8581-B1DB8BF9C43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hr-HR"/>
          </a:p>
        </p:txBody>
      </p:sp>
      <p:sp>
        <p:nvSpPr>
          <p:cNvPr id="4" name="Date Placeholder 3">
            <a:extLst>
              <a:ext uri="{FF2B5EF4-FFF2-40B4-BE49-F238E27FC236}">
                <a16:creationId xmlns:a16="http://schemas.microsoft.com/office/drawing/2014/main" id="{D3004B99-A7C6-489E-9E71-CC59875D3AEA}"/>
              </a:ext>
            </a:extLst>
          </p:cNvPr>
          <p:cNvSpPr>
            <a:spLocks noGrp="1"/>
          </p:cNvSpPr>
          <p:nvPr>
            <p:ph type="dt" sz="half" idx="10"/>
          </p:nvPr>
        </p:nvSpPr>
        <p:spPr/>
        <p:txBody>
          <a:bodyPr/>
          <a:lstStyle/>
          <a:p>
            <a:fld id="{94A9D67A-DC77-4A1B-82AF-B0BC918CB982}" type="datetimeFigureOut">
              <a:rPr lang="hr-HR" smtClean="0"/>
              <a:t>16.1.2022.</a:t>
            </a:fld>
            <a:endParaRPr lang="hr-HR"/>
          </a:p>
        </p:txBody>
      </p:sp>
      <p:sp>
        <p:nvSpPr>
          <p:cNvPr id="5" name="Footer Placeholder 4">
            <a:extLst>
              <a:ext uri="{FF2B5EF4-FFF2-40B4-BE49-F238E27FC236}">
                <a16:creationId xmlns:a16="http://schemas.microsoft.com/office/drawing/2014/main" id="{DCBB9BC7-62AF-4A8F-8EC7-4BB7A731FBE9}"/>
              </a:ext>
            </a:extLst>
          </p:cNvPr>
          <p:cNvSpPr>
            <a:spLocks noGrp="1"/>
          </p:cNvSpPr>
          <p:nvPr>
            <p:ph type="ftr" sz="quarter" idx="11"/>
          </p:nvPr>
        </p:nvSpPr>
        <p:spPr/>
        <p:txBody>
          <a:bodyPr/>
          <a:lstStyle/>
          <a:p>
            <a:endParaRPr lang="hr-HR"/>
          </a:p>
        </p:txBody>
      </p:sp>
      <p:sp>
        <p:nvSpPr>
          <p:cNvPr id="6" name="Slide Number Placeholder 5">
            <a:extLst>
              <a:ext uri="{FF2B5EF4-FFF2-40B4-BE49-F238E27FC236}">
                <a16:creationId xmlns:a16="http://schemas.microsoft.com/office/drawing/2014/main" id="{AC736966-7D02-4F23-8F7F-F8D73C213E42}"/>
              </a:ext>
            </a:extLst>
          </p:cNvPr>
          <p:cNvSpPr>
            <a:spLocks noGrp="1"/>
          </p:cNvSpPr>
          <p:nvPr>
            <p:ph type="sldNum" sz="quarter" idx="12"/>
          </p:nvPr>
        </p:nvSpPr>
        <p:spPr/>
        <p:txBody>
          <a:bodyPr/>
          <a:lstStyle/>
          <a:p>
            <a:fld id="{908C1407-9070-4BCA-ABE3-D97ABA64069E}" type="slidenum">
              <a:rPr lang="hr-HR" smtClean="0"/>
              <a:t>‹#›</a:t>
            </a:fld>
            <a:endParaRPr lang="hr-HR"/>
          </a:p>
        </p:txBody>
      </p:sp>
    </p:spTree>
    <p:extLst>
      <p:ext uri="{BB962C8B-B14F-4D97-AF65-F5344CB8AC3E}">
        <p14:creationId xmlns:p14="http://schemas.microsoft.com/office/powerpoint/2010/main" val="38758460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4EAE3D-585E-4D59-8DFE-657E6A77F2D7}"/>
              </a:ext>
            </a:extLst>
          </p:cNvPr>
          <p:cNvSpPr>
            <a:spLocks noGrp="1"/>
          </p:cNvSpPr>
          <p:nvPr>
            <p:ph type="title"/>
          </p:nvPr>
        </p:nvSpPr>
        <p:spPr/>
        <p:txBody>
          <a:bodyPr/>
          <a:lstStyle/>
          <a:p>
            <a:r>
              <a:rPr lang="en-US"/>
              <a:t>Click to edit Master title style</a:t>
            </a:r>
            <a:endParaRPr lang="hr-HR"/>
          </a:p>
        </p:txBody>
      </p:sp>
      <p:sp>
        <p:nvSpPr>
          <p:cNvPr id="3" name="Vertical Text Placeholder 2">
            <a:extLst>
              <a:ext uri="{FF2B5EF4-FFF2-40B4-BE49-F238E27FC236}">
                <a16:creationId xmlns:a16="http://schemas.microsoft.com/office/drawing/2014/main" id="{475217F1-E649-4AC3-BE0E-ABB06640A3E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r-HR"/>
          </a:p>
        </p:txBody>
      </p:sp>
      <p:sp>
        <p:nvSpPr>
          <p:cNvPr id="4" name="Date Placeholder 3">
            <a:extLst>
              <a:ext uri="{FF2B5EF4-FFF2-40B4-BE49-F238E27FC236}">
                <a16:creationId xmlns:a16="http://schemas.microsoft.com/office/drawing/2014/main" id="{1DE4C440-9099-494C-841E-CE8948774AED}"/>
              </a:ext>
            </a:extLst>
          </p:cNvPr>
          <p:cNvSpPr>
            <a:spLocks noGrp="1"/>
          </p:cNvSpPr>
          <p:nvPr>
            <p:ph type="dt" sz="half" idx="10"/>
          </p:nvPr>
        </p:nvSpPr>
        <p:spPr/>
        <p:txBody>
          <a:bodyPr/>
          <a:lstStyle/>
          <a:p>
            <a:fld id="{94A9D67A-DC77-4A1B-82AF-B0BC918CB982}" type="datetimeFigureOut">
              <a:rPr lang="hr-HR" smtClean="0"/>
              <a:t>16.1.2022.</a:t>
            </a:fld>
            <a:endParaRPr lang="hr-HR"/>
          </a:p>
        </p:txBody>
      </p:sp>
      <p:sp>
        <p:nvSpPr>
          <p:cNvPr id="5" name="Footer Placeholder 4">
            <a:extLst>
              <a:ext uri="{FF2B5EF4-FFF2-40B4-BE49-F238E27FC236}">
                <a16:creationId xmlns:a16="http://schemas.microsoft.com/office/drawing/2014/main" id="{AE0EE9C3-109A-49B5-B035-B9560843AA64}"/>
              </a:ext>
            </a:extLst>
          </p:cNvPr>
          <p:cNvSpPr>
            <a:spLocks noGrp="1"/>
          </p:cNvSpPr>
          <p:nvPr>
            <p:ph type="ftr" sz="quarter" idx="11"/>
          </p:nvPr>
        </p:nvSpPr>
        <p:spPr/>
        <p:txBody>
          <a:bodyPr/>
          <a:lstStyle/>
          <a:p>
            <a:endParaRPr lang="hr-HR"/>
          </a:p>
        </p:txBody>
      </p:sp>
      <p:sp>
        <p:nvSpPr>
          <p:cNvPr id="6" name="Slide Number Placeholder 5">
            <a:extLst>
              <a:ext uri="{FF2B5EF4-FFF2-40B4-BE49-F238E27FC236}">
                <a16:creationId xmlns:a16="http://schemas.microsoft.com/office/drawing/2014/main" id="{0AAF3A27-E58E-4326-B4B8-57E2BC706EA8}"/>
              </a:ext>
            </a:extLst>
          </p:cNvPr>
          <p:cNvSpPr>
            <a:spLocks noGrp="1"/>
          </p:cNvSpPr>
          <p:nvPr>
            <p:ph type="sldNum" sz="quarter" idx="12"/>
          </p:nvPr>
        </p:nvSpPr>
        <p:spPr/>
        <p:txBody>
          <a:bodyPr/>
          <a:lstStyle/>
          <a:p>
            <a:fld id="{908C1407-9070-4BCA-ABE3-D97ABA64069E}" type="slidenum">
              <a:rPr lang="hr-HR" smtClean="0"/>
              <a:t>‹#›</a:t>
            </a:fld>
            <a:endParaRPr lang="hr-HR"/>
          </a:p>
        </p:txBody>
      </p:sp>
    </p:spTree>
    <p:extLst>
      <p:ext uri="{BB962C8B-B14F-4D97-AF65-F5344CB8AC3E}">
        <p14:creationId xmlns:p14="http://schemas.microsoft.com/office/powerpoint/2010/main" val="1041498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B77D4D7-DAFE-475A-91AF-2A9A120EEE6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hr-HR"/>
          </a:p>
        </p:txBody>
      </p:sp>
      <p:sp>
        <p:nvSpPr>
          <p:cNvPr id="3" name="Vertical Text Placeholder 2">
            <a:extLst>
              <a:ext uri="{FF2B5EF4-FFF2-40B4-BE49-F238E27FC236}">
                <a16:creationId xmlns:a16="http://schemas.microsoft.com/office/drawing/2014/main" id="{E68C7BC7-3460-4BAA-AEFD-E439F3E0154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r-HR"/>
          </a:p>
        </p:txBody>
      </p:sp>
      <p:sp>
        <p:nvSpPr>
          <p:cNvPr id="4" name="Date Placeholder 3">
            <a:extLst>
              <a:ext uri="{FF2B5EF4-FFF2-40B4-BE49-F238E27FC236}">
                <a16:creationId xmlns:a16="http://schemas.microsoft.com/office/drawing/2014/main" id="{4911FE84-F89C-4D96-BB93-5DC6D9938AA0}"/>
              </a:ext>
            </a:extLst>
          </p:cNvPr>
          <p:cNvSpPr>
            <a:spLocks noGrp="1"/>
          </p:cNvSpPr>
          <p:nvPr>
            <p:ph type="dt" sz="half" idx="10"/>
          </p:nvPr>
        </p:nvSpPr>
        <p:spPr/>
        <p:txBody>
          <a:bodyPr/>
          <a:lstStyle/>
          <a:p>
            <a:fld id="{94A9D67A-DC77-4A1B-82AF-B0BC918CB982}" type="datetimeFigureOut">
              <a:rPr lang="hr-HR" smtClean="0"/>
              <a:t>16.1.2022.</a:t>
            </a:fld>
            <a:endParaRPr lang="hr-HR"/>
          </a:p>
        </p:txBody>
      </p:sp>
      <p:sp>
        <p:nvSpPr>
          <p:cNvPr id="5" name="Footer Placeholder 4">
            <a:extLst>
              <a:ext uri="{FF2B5EF4-FFF2-40B4-BE49-F238E27FC236}">
                <a16:creationId xmlns:a16="http://schemas.microsoft.com/office/drawing/2014/main" id="{F7810B7E-3BBA-4B49-8CE9-21E82FE84CC2}"/>
              </a:ext>
            </a:extLst>
          </p:cNvPr>
          <p:cNvSpPr>
            <a:spLocks noGrp="1"/>
          </p:cNvSpPr>
          <p:nvPr>
            <p:ph type="ftr" sz="quarter" idx="11"/>
          </p:nvPr>
        </p:nvSpPr>
        <p:spPr/>
        <p:txBody>
          <a:bodyPr/>
          <a:lstStyle/>
          <a:p>
            <a:endParaRPr lang="hr-HR"/>
          </a:p>
        </p:txBody>
      </p:sp>
      <p:sp>
        <p:nvSpPr>
          <p:cNvPr id="6" name="Slide Number Placeholder 5">
            <a:extLst>
              <a:ext uri="{FF2B5EF4-FFF2-40B4-BE49-F238E27FC236}">
                <a16:creationId xmlns:a16="http://schemas.microsoft.com/office/drawing/2014/main" id="{11D1E92F-50A8-4E0D-8C35-74D25A93F781}"/>
              </a:ext>
            </a:extLst>
          </p:cNvPr>
          <p:cNvSpPr>
            <a:spLocks noGrp="1"/>
          </p:cNvSpPr>
          <p:nvPr>
            <p:ph type="sldNum" sz="quarter" idx="12"/>
          </p:nvPr>
        </p:nvSpPr>
        <p:spPr/>
        <p:txBody>
          <a:bodyPr/>
          <a:lstStyle/>
          <a:p>
            <a:fld id="{908C1407-9070-4BCA-ABE3-D97ABA64069E}" type="slidenum">
              <a:rPr lang="hr-HR" smtClean="0"/>
              <a:t>‹#›</a:t>
            </a:fld>
            <a:endParaRPr lang="hr-HR"/>
          </a:p>
        </p:txBody>
      </p:sp>
    </p:spTree>
    <p:extLst>
      <p:ext uri="{BB962C8B-B14F-4D97-AF65-F5344CB8AC3E}">
        <p14:creationId xmlns:p14="http://schemas.microsoft.com/office/powerpoint/2010/main" val="36022747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165989-DCE5-412B-97D8-1553E1B6837A}"/>
              </a:ext>
            </a:extLst>
          </p:cNvPr>
          <p:cNvSpPr>
            <a:spLocks noGrp="1"/>
          </p:cNvSpPr>
          <p:nvPr>
            <p:ph type="title"/>
          </p:nvPr>
        </p:nvSpPr>
        <p:spPr/>
        <p:txBody>
          <a:bodyPr/>
          <a:lstStyle/>
          <a:p>
            <a:r>
              <a:rPr lang="en-US"/>
              <a:t>Click to edit Master title style</a:t>
            </a:r>
            <a:endParaRPr lang="hr-HR"/>
          </a:p>
        </p:txBody>
      </p:sp>
      <p:sp>
        <p:nvSpPr>
          <p:cNvPr id="3" name="Content Placeholder 2">
            <a:extLst>
              <a:ext uri="{FF2B5EF4-FFF2-40B4-BE49-F238E27FC236}">
                <a16:creationId xmlns:a16="http://schemas.microsoft.com/office/drawing/2014/main" id="{0908DFBA-1B31-4AFC-9CC7-CA158A5F6ED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r-HR"/>
          </a:p>
        </p:txBody>
      </p:sp>
      <p:sp>
        <p:nvSpPr>
          <p:cNvPr id="4" name="Date Placeholder 3">
            <a:extLst>
              <a:ext uri="{FF2B5EF4-FFF2-40B4-BE49-F238E27FC236}">
                <a16:creationId xmlns:a16="http://schemas.microsoft.com/office/drawing/2014/main" id="{DC8AFF3B-CBEC-471A-B3A6-67D9E57C8ED3}"/>
              </a:ext>
            </a:extLst>
          </p:cNvPr>
          <p:cNvSpPr>
            <a:spLocks noGrp="1"/>
          </p:cNvSpPr>
          <p:nvPr>
            <p:ph type="dt" sz="half" idx="10"/>
          </p:nvPr>
        </p:nvSpPr>
        <p:spPr/>
        <p:txBody>
          <a:bodyPr/>
          <a:lstStyle/>
          <a:p>
            <a:fld id="{94A9D67A-DC77-4A1B-82AF-B0BC918CB982}" type="datetimeFigureOut">
              <a:rPr lang="hr-HR" smtClean="0"/>
              <a:t>16.1.2022.</a:t>
            </a:fld>
            <a:endParaRPr lang="hr-HR"/>
          </a:p>
        </p:txBody>
      </p:sp>
      <p:sp>
        <p:nvSpPr>
          <p:cNvPr id="5" name="Footer Placeholder 4">
            <a:extLst>
              <a:ext uri="{FF2B5EF4-FFF2-40B4-BE49-F238E27FC236}">
                <a16:creationId xmlns:a16="http://schemas.microsoft.com/office/drawing/2014/main" id="{3EEBA3A9-405D-49AE-810F-5F1E4AAC0733}"/>
              </a:ext>
            </a:extLst>
          </p:cNvPr>
          <p:cNvSpPr>
            <a:spLocks noGrp="1"/>
          </p:cNvSpPr>
          <p:nvPr>
            <p:ph type="ftr" sz="quarter" idx="11"/>
          </p:nvPr>
        </p:nvSpPr>
        <p:spPr/>
        <p:txBody>
          <a:bodyPr/>
          <a:lstStyle/>
          <a:p>
            <a:endParaRPr lang="hr-HR"/>
          </a:p>
        </p:txBody>
      </p:sp>
      <p:sp>
        <p:nvSpPr>
          <p:cNvPr id="6" name="Slide Number Placeholder 5">
            <a:extLst>
              <a:ext uri="{FF2B5EF4-FFF2-40B4-BE49-F238E27FC236}">
                <a16:creationId xmlns:a16="http://schemas.microsoft.com/office/drawing/2014/main" id="{22D59A01-65A2-44C0-AFBD-A5AD617FAB82}"/>
              </a:ext>
            </a:extLst>
          </p:cNvPr>
          <p:cNvSpPr>
            <a:spLocks noGrp="1"/>
          </p:cNvSpPr>
          <p:nvPr>
            <p:ph type="sldNum" sz="quarter" idx="12"/>
          </p:nvPr>
        </p:nvSpPr>
        <p:spPr/>
        <p:txBody>
          <a:bodyPr/>
          <a:lstStyle/>
          <a:p>
            <a:fld id="{908C1407-9070-4BCA-ABE3-D97ABA64069E}" type="slidenum">
              <a:rPr lang="hr-HR" smtClean="0"/>
              <a:t>‹#›</a:t>
            </a:fld>
            <a:endParaRPr lang="hr-HR"/>
          </a:p>
        </p:txBody>
      </p:sp>
    </p:spTree>
    <p:extLst>
      <p:ext uri="{BB962C8B-B14F-4D97-AF65-F5344CB8AC3E}">
        <p14:creationId xmlns:p14="http://schemas.microsoft.com/office/powerpoint/2010/main" val="27577981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4A6EEA-7A98-46CB-8452-74DD9204E57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hr-HR"/>
          </a:p>
        </p:txBody>
      </p:sp>
      <p:sp>
        <p:nvSpPr>
          <p:cNvPr id="3" name="Text Placeholder 2">
            <a:extLst>
              <a:ext uri="{FF2B5EF4-FFF2-40B4-BE49-F238E27FC236}">
                <a16:creationId xmlns:a16="http://schemas.microsoft.com/office/drawing/2014/main" id="{F3E86424-2D59-4136-9B2B-C767B6E247C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03A5A1B-BC04-42AF-8759-CC17CEE12AA9}"/>
              </a:ext>
            </a:extLst>
          </p:cNvPr>
          <p:cNvSpPr>
            <a:spLocks noGrp="1"/>
          </p:cNvSpPr>
          <p:nvPr>
            <p:ph type="dt" sz="half" idx="10"/>
          </p:nvPr>
        </p:nvSpPr>
        <p:spPr/>
        <p:txBody>
          <a:bodyPr/>
          <a:lstStyle/>
          <a:p>
            <a:fld id="{94A9D67A-DC77-4A1B-82AF-B0BC918CB982}" type="datetimeFigureOut">
              <a:rPr lang="hr-HR" smtClean="0"/>
              <a:t>16.1.2022.</a:t>
            </a:fld>
            <a:endParaRPr lang="hr-HR"/>
          </a:p>
        </p:txBody>
      </p:sp>
      <p:sp>
        <p:nvSpPr>
          <p:cNvPr id="5" name="Footer Placeholder 4">
            <a:extLst>
              <a:ext uri="{FF2B5EF4-FFF2-40B4-BE49-F238E27FC236}">
                <a16:creationId xmlns:a16="http://schemas.microsoft.com/office/drawing/2014/main" id="{ADC42555-5CE9-4E72-822D-E6C389AE2037}"/>
              </a:ext>
            </a:extLst>
          </p:cNvPr>
          <p:cNvSpPr>
            <a:spLocks noGrp="1"/>
          </p:cNvSpPr>
          <p:nvPr>
            <p:ph type="ftr" sz="quarter" idx="11"/>
          </p:nvPr>
        </p:nvSpPr>
        <p:spPr/>
        <p:txBody>
          <a:bodyPr/>
          <a:lstStyle/>
          <a:p>
            <a:endParaRPr lang="hr-HR"/>
          </a:p>
        </p:txBody>
      </p:sp>
      <p:sp>
        <p:nvSpPr>
          <p:cNvPr id="6" name="Slide Number Placeholder 5">
            <a:extLst>
              <a:ext uri="{FF2B5EF4-FFF2-40B4-BE49-F238E27FC236}">
                <a16:creationId xmlns:a16="http://schemas.microsoft.com/office/drawing/2014/main" id="{39D4A5EF-AE85-4C25-87C3-A23CEB966E07}"/>
              </a:ext>
            </a:extLst>
          </p:cNvPr>
          <p:cNvSpPr>
            <a:spLocks noGrp="1"/>
          </p:cNvSpPr>
          <p:nvPr>
            <p:ph type="sldNum" sz="quarter" idx="12"/>
          </p:nvPr>
        </p:nvSpPr>
        <p:spPr/>
        <p:txBody>
          <a:bodyPr/>
          <a:lstStyle/>
          <a:p>
            <a:fld id="{908C1407-9070-4BCA-ABE3-D97ABA64069E}" type="slidenum">
              <a:rPr lang="hr-HR" smtClean="0"/>
              <a:t>‹#›</a:t>
            </a:fld>
            <a:endParaRPr lang="hr-HR"/>
          </a:p>
        </p:txBody>
      </p:sp>
    </p:spTree>
    <p:extLst>
      <p:ext uri="{BB962C8B-B14F-4D97-AF65-F5344CB8AC3E}">
        <p14:creationId xmlns:p14="http://schemas.microsoft.com/office/powerpoint/2010/main" val="41153127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FDCA2B-0C34-4C7E-9270-8A7ABBD9F50B}"/>
              </a:ext>
            </a:extLst>
          </p:cNvPr>
          <p:cNvSpPr>
            <a:spLocks noGrp="1"/>
          </p:cNvSpPr>
          <p:nvPr>
            <p:ph type="title"/>
          </p:nvPr>
        </p:nvSpPr>
        <p:spPr/>
        <p:txBody>
          <a:bodyPr/>
          <a:lstStyle/>
          <a:p>
            <a:r>
              <a:rPr lang="en-US"/>
              <a:t>Click to edit Master title style</a:t>
            </a:r>
            <a:endParaRPr lang="hr-HR"/>
          </a:p>
        </p:txBody>
      </p:sp>
      <p:sp>
        <p:nvSpPr>
          <p:cNvPr id="3" name="Content Placeholder 2">
            <a:extLst>
              <a:ext uri="{FF2B5EF4-FFF2-40B4-BE49-F238E27FC236}">
                <a16:creationId xmlns:a16="http://schemas.microsoft.com/office/drawing/2014/main" id="{0016011C-D4C4-4120-934D-60AEE65F9C7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r-HR"/>
          </a:p>
        </p:txBody>
      </p:sp>
      <p:sp>
        <p:nvSpPr>
          <p:cNvPr id="4" name="Content Placeholder 3">
            <a:extLst>
              <a:ext uri="{FF2B5EF4-FFF2-40B4-BE49-F238E27FC236}">
                <a16:creationId xmlns:a16="http://schemas.microsoft.com/office/drawing/2014/main" id="{DE44249E-C2E1-45CF-AEF5-101D3963EDA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r-HR"/>
          </a:p>
        </p:txBody>
      </p:sp>
      <p:sp>
        <p:nvSpPr>
          <p:cNvPr id="5" name="Date Placeholder 4">
            <a:extLst>
              <a:ext uri="{FF2B5EF4-FFF2-40B4-BE49-F238E27FC236}">
                <a16:creationId xmlns:a16="http://schemas.microsoft.com/office/drawing/2014/main" id="{AC06E8A7-C66B-4397-BAD5-13270CED1EF6}"/>
              </a:ext>
            </a:extLst>
          </p:cNvPr>
          <p:cNvSpPr>
            <a:spLocks noGrp="1"/>
          </p:cNvSpPr>
          <p:nvPr>
            <p:ph type="dt" sz="half" idx="10"/>
          </p:nvPr>
        </p:nvSpPr>
        <p:spPr/>
        <p:txBody>
          <a:bodyPr/>
          <a:lstStyle/>
          <a:p>
            <a:fld id="{94A9D67A-DC77-4A1B-82AF-B0BC918CB982}" type="datetimeFigureOut">
              <a:rPr lang="hr-HR" smtClean="0"/>
              <a:t>16.1.2022.</a:t>
            </a:fld>
            <a:endParaRPr lang="hr-HR"/>
          </a:p>
        </p:txBody>
      </p:sp>
      <p:sp>
        <p:nvSpPr>
          <p:cNvPr id="6" name="Footer Placeholder 5">
            <a:extLst>
              <a:ext uri="{FF2B5EF4-FFF2-40B4-BE49-F238E27FC236}">
                <a16:creationId xmlns:a16="http://schemas.microsoft.com/office/drawing/2014/main" id="{D26562E0-75B0-4C6F-9D45-72920846C712}"/>
              </a:ext>
            </a:extLst>
          </p:cNvPr>
          <p:cNvSpPr>
            <a:spLocks noGrp="1"/>
          </p:cNvSpPr>
          <p:nvPr>
            <p:ph type="ftr" sz="quarter" idx="11"/>
          </p:nvPr>
        </p:nvSpPr>
        <p:spPr/>
        <p:txBody>
          <a:bodyPr/>
          <a:lstStyle/>
          <a:p>
            <a:endParaRPr lang="hr-HR"/>
          </a:p>
        </p:txBody>
      </p:sp>
      <p:sp>
        <p:nvSpPr>
          <p:cNvPr id="7" name="Slide Number Placeholder 6">
            <a:extLst>
              <a:ext uri="{FF2B5EF4-FFF2-40B4-BE49-F238E27FC236}">
                <a16:creationId xmlns:a16="http://schemas.microsoft.com/office/drawing/2014/main" id="{B82B8AEC-7F37-4BB7-8479-89399B42F419}"/>
              </a:ext>
            </a:extLst>
          </p:cNvPr>
          <p:cNvSpPr>
            <a:spLocks noGrp="1"/>
          </p:cNvSpPr>
          <p:nvPr>
            <p:ph type="sldNum" sz="quarter" idx="12"/>
          </p:nvPr>
        </p:nvSpPr>
        <p:spPr/>
        <p:txBody>
          <a:bodyPr/>
          <a:lstStyle/>
          <a:p>
            <a:fld id="{908C1407-9070-4BCA-ABE3-D97ABA64069E}" type="slidenum">
              <a:rPr lang="hr-HR" smtClean="0"/>
              <a:t>‹#›</a:t>
            </a:fld>
            <a:endParaRPr lang="hr-HR"/>
          </a:p>
        </p:txBody>
      </p:sp>
    </p:spTree>
    <p:extLst>
      <p:ext uri="{BB962C8B-B14F-4D97-AF65-F5344CB8AC3E}">
        <p14:creationId xmlns:p14="http://schemas.microsoft.com/office/powerpoint/2010/main" val="29984561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C1494A-E688-4345-BA75-150A18536871}"/>
              </a:ext>
            </a:extLst>
          </p:cNvPr>
          <p:cNvSpPr>
            <a:spLocks noGrp="1"/>
          </p:cNvSpPr>
          <p:nvPr>
            <p:ph type="title"/>
          </p:nvPr>
        </p:nvSpPr>
        <p:spPr>
          <a:xfrm>
            <a:off x="839788" y="365125"/>
            <a:ext cx="10515600" cy="1325563"/>
          </a:xfrm>
        </p:spPr>
        <p:txBody>
          <a:bodyPr/>
          <a:lstStyle/>
          <a:p>
            <a:r>
              <a:rPr lang="en-US"/>
              <a:t>Click to edit Master title style</a:t>
            </a:r>
            <a:endParaRPr lang="hr-HR"/>
          </a:p>
        </p:txBody>
      </p:sp>
      <p:sp>
        <p:nvSpPr>
          <p:cNvPr id="3" name="Text Placeholder 2">
            <a:extLst>
              <a:ext uri="{FF2B5EF4-FFF2-40B4-BE49-F238E27FC236}">
                <a16:creationId xmlns:a16="http://schemas.microsoft.com/office/drawing/2014/main" id="{B4B5064D-E6C1-499B-9AC0-73E1ABAB793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484CDEB-76CB-4C01-A861-217B2616F7B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r-HR"/>
          </a:p>
        </p:txBody>
      </p:sp>
      <p:sp>
        <p:nvSpPr>
          <p:cNvPr id="5" name="Text Placeholder 4">
            <a:extLst>
              <a:ext uri="{FF2B5EF4-FFF2-40B4-BE49-F238E27FC236}">
                <a16:creationId xmlns:a16="http://schemas.microsoft.com/office/drawing/2014/main" id="{F0A96AC3-B862-4725-B612-3E61512759E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2F4E0F7-A876-453D-B688-0B23577539B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r-HR"/>
          </a:p>
        </p:txBody>
      </p:sp>
      <p:sp>
        <p:nvSpPr>
          <p:cNvPr id="7" name="Date Placeholder 6">
            <a:extLst>
              <a:ext uri="{FF2B5EF4-FFF2-40B4-BE49-F238E27FC236}">
                <a16:creationId xmlns:a16="http://schemas.microsoft.com/office/drawing/2014/main" id="{C50B3DDD-05F9-465F-938F-AE58B80C1623}"/>
              </a:ext>
            </a:extLst>
          </p:cNvPr>
          <p:cNvSpPr>
            <a:spLocks noGrp="1"/>
          </p:cNvSpPr>
          <p:nvPr>
            <p:ph type="dt" sz="half" idx="10"/>
          </p:nvPr>
        </p:nvSpPr>
        <p:spPr/>
        <p:txBody>
          <a:bodyPr/>
          <a:lstStyle/>
          <a:p>
            <a:fld id="{94A9D67A-DC77-4A1B-82AF-B0BC918CB982}" type="datetimeFigureOut">
              <a:rPr lang="hr-HR" smtClean="0"/>
              <a:t>16.1.2022.</a:t>
            </a:fld>
            <a:endParaRPr lang="hr-HR"/>
          </a:p>
        </p:txBody>
      </p:sp>
      <p:sp>
        <p:nvSpPr>
          <p:cNvPr id="8" name="Footer Placeholder 7">
            <a:extLst>
              <a:ext uri="{FF2B5EF4-FFF2-40B4-BE49-F238E27FC236}">
                <a16:creationId xmlns:a16="http://schemas.microsoft.com/office/drawing/2014/main" id="{78FD01D8-D046-48FA-849E-89CEC5B6E0C8}"/>
              </a:ext>
            </a:extLst>
          </p:cNvPr>
          <p:cNvSpPr>
            <a:spLocks noGrp="1"/>
          </p:cNvSpPr>
          <p:nvPr>
            <p:ph type="ftr" sz="quarter" idx="11"/>
          </p:nvPr>
        </p:nvSpPr>
        <p:spPr/>
        <p:txBody>
          <a:bodyPr/>
          <a:lstStyle/>
          <a:p>
            <a:endParaRPr lang="hr-HR"/>
          </a:p>
        </p:txBody>
      </p:sp>
      <p:sp>
        <p:nvSpPr>
          <p:cNvPr id="9" name="Slide Number Placeholder 8">
            <a:extLst>
              <a:ext uri="{FF2B5EF4-FFF2-40B4-BE49-F238E27FC236}">
                <a16:creationId xmlns:a16="http://schemas.microsoft.com/office/drawing/2014/main" id="{51E7055C-6C35-4FD3-84D7-2F008EAC6608}"/>
              </a:ext>
            </a:extLst>
          </p:cNvPr>
          <p:cNvSpPr>
            <a:spLocks noGrp="1"/>
          </p:cNvSpPr>
          <p:nvPr>
            <p:ph type="sldNum" sz="quarter" idx="12"/>
          </p:nvPr>
        </p:nvSpPr>
        <p:spPr/>
        <p:txBody>
          <a:bodyPr/>
          <a:lstStyle/>
          <a:p>
            <a:fld id="{908C1407-9070-4BCA-ABE3-D97ABA64069E}" type="slidenum">
              <a:rPr lang="hr-HR" smtClean="0"/>
              <a:t>‹#›</a:t>
            </a:fld>
            <a:endParaRPr lang="hr-HR"/>
          </a:p>
        </p:txBody>
      </p:sp>
    </p:spTree>
    <p:extLst>
      <p:ext uri="{BB962C8B-B14F-4D97-AF65-F5344CB8AC3E}">
        <p14:creationId xmlns:p14="http://schemas.microsoft.com/office/powerpoint/2010/main" val="7231722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0F5DE5-19A4-4640-819A-F4DF36B1AA69}"/>
              </a:ext>
            </a:extLst>
          </p:cNvPr>
          <p:cNvSpPr>
            <a:spLocks noGrp="1"/>
          </p:cNvSpPr>
          <p:nvPr>
            <p:ph type="title"/>
          </p:nvPr>
        </p:nvSpPr>
        <p:spPr/>
        <p:txBody>
          <a:bodyPr/>
          <a:lstStyle/>
          <a:p>
            <a:r>
              <a:rPr lang="en-US"/>
              <a:t>Click to edit Master title style</a:t>
            </a:r>
            <a:endParaRPr lang="hr-HR"/>
          </a:p>
        </p:txBody>
      </p:sp>
      <p:sp>
        <p:nvSpPr>
          <p:cNvPr id="3" name="Date Placeholder 2">
            <a:extLst>
              <a:ext uri="{FF2B5EF4-FFF2-40B4-BE49-F238E27FC236}">
                <a16:creationId xmlns:a16="http://schemas.microsoft.com/office/drawing/2014/main" id="{A5F97D49-738E-497C-B97A-05EE1F63258B}"/>
              </a:ext>
            </a:extLst>
          </p:cNvPr>
          <p:cNvSpPr>
            <a:spLocks noGrp="1"/>
          </p:cNvSpPr>
          <p:nvPr>
            <p:ph type="dt" sz="half" idx="10"/>
          </p:nvPr>
        </p:nvSpPr>
        <p:spPr/>
        <p:txBody>
          <a:bodyPr/>
          <a:lstStyle/>
          <a:p>
            <a:fld id="{94A9D67A-DC77-4A1B-82AF-B0BC918CB982}" type="datetimeFigureOut">
              <a:rPr lang="hr-HR" smtClean="0"/>
              <a:t>16.1.2022.</a:t>
            </a:fld>
            <a:endParaRPr lang="hr-HR"/>
          </a:p>
        </p:txBody>
      </p:sp>
      <p:sp>
        <p:nvSpPr>
          <p:cNvPr id="4" name="Footer Placeholder 3">
            <a:extLst>
              <a:ext uri="{FF2B5EF4-FFF2-40B4-BE49-F238E27FC236}">
                <a16:creationId xmlns:a16="http://schemas.microsoft.com/office/drawing/2014/main" id="{8E5E6C56-EBDC-4C52-942F-C01E029B16F4}"/>
              </a:ext>
            </a:extLst>
          </p:cNvPr>
          <p:cNvSpPr>
            <a:spLocks noGrp="1"/>
          </p:cNvSpPr>
          <p:nvPr>
            <p:ph type="ftr" sz="quarter" idx="11"/>
          </p:nvPr>
        </p:nvSpPr>
        <p:spPr/>
        <p:txBody>
          <a:bodyPr/>
          <a:lstStyle/>
          <a:p>
            <a:endParaRPr lang="hr-HR"/>
          </a:p>
        </p:txBody>
      </p:sp>
      <p:sp>
        <p:nvSpPr>
          <p:cNvPr id="5" name="Slide Number Placeholder 4">
            <a:extLst>
              <a:ext uri="{FF2B5EF4-FFF2-40B4-BE49-F238E27FC236}">
                <a16:creationId xmlns:a16="http://schemas.microsoft.com/office/drawing/2014/main" id="{69BBF2DB-48D6-48BB-8BD1-4F143590E503}"/>
              </a:ext>
            </a:extLst>
          </p:cNvPr>
          <p:cNvSpPr>
            <a:spLocks noGrp="1"/>
          </p:cNvSpPr>
          <p:nvPr>
            <p:ph type="sldNum" sz="quarter" idx="12"/>
          </p:nvPr>
        </p:nvSpPr>
        <p:spPr/>
        <p:txBody>
          <a:bodyPr/>
          <a:lstStyle/>
          <a:p>
            <a:fld id="{908C1407-9070-4BCA-ABE3-D97ABA64069E}" type="slidenum">
              <a:rPr lang="hr-HR" smtClean="0"/>
              <a:t>‹#›</a:t>
            </a:fld>
            <a:endParaRPr lang="hr-HR"/>
          </a:p>
        </p:txBody>
      </p:sp>
    </p:spTree>
    <p:extLst>
      <p:ext uri="{BB962C8B-B14F-4D97-AF65-F5344CB8AC3E}">
        <p14:creationId xmlns:p14="http://schemas.microsoft.com/office/powerpoint/2010/main" val="27460530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2020EA5-6D5A-415F-ADE7-D87386ECA806}"/>
              </a:ext>
            </a:extLst>
          </p:cNvPr>
          <p:cNvSpPr>
            <a:spLocks noGrp="1"/>
          </p:cNvSpPr>
          <p:nvPr>
            <p:ph type="dt" sz="half" idx="10"/>
          </p:nvPr>
        </p:nvSpPr>
        <p:spPr/>
        <p:txBody>
          <a:bodyPr/>
          <a:lstStyle/>
          <a:p>
            <a:fld id="{94A9D67A-DC77-4A1B-82AF-B0BC918CB982}" type="datetimeFigureOut">
              <a:rPr lang="hr-HR" smtClean="0"/>
              <a:t>16.1.2022.</a:t>
            </a:fld>
            <a:endParaRPr lang="hr-HR"/>
          </a:p>
        </p:txBody>
      </p:sp>
      <p:sp>
        <p:nvSpPr>
          <p:cNvPr id="3" name="Footer Placeholder 2">
            <a:extLst>
              <a:ext uri="{FF2B5EF4-FFF2-40B4-BE49-F238E27FC236}">
                <a16:creationId xmlns:a16="http://schemas.microsoft.com/office/drawing/2014/main" id="{B77FE29F-2E27-4A09-9543-10381D53C99F}"/>
              </a:ext>
            </a:extLst>
          </p:cNvPr>
          <p:cNvSpPr>
            <a:spLocks noGrp="1"/>
          </p:cNvSpPr>
          <p:nvPr>
            <p:ph type="ftr" sz="quarter" idx="11"/>
          </p:nvPr>
        </p:nvSpPr>
        <p:spPr/>
        <p:txBody>
          <a:bodyPr/>
          <a:lstStyle/>
          <a:p>
            <a:endParaRPr lang="hr-HR"/>
          </a:p>
        </p:txBody>
      </p:sp>
      <p:sp>
        <p:nvSpPr>
          <p:cNvPr id="4" name="Slide Number Placeholder 3">
            <a:extLst>
              <a:ext uri="{FF2B5EF4-FFF2-40B4-BE49-F238E27FC236}">
                <a16:creationId xmlns:a16="http://schemas.microsoft.com/office/drawing/2014/main" id="{6D7255B7-AF38-47E8-B108-436084338B1A}"/>
              </a:ext>
            </a:extLst>
          </p:cNvPr>
          <p:cNvSpPr>
            <a:spLocks noGrp="1"/>
          </p:cNvSpPr>
          <p:nvPr>
            <p:ph type="sldNum" sz="quarter" idx="12"/>
          </p:nvPr>
        </p:nvSpPr>
        <p:spPr/>
        <p:txBody>
          <a:bodyPr/>
          <a:lstStyle/>
          <a:p>
            <a:fld id="{908C1407-9070-4BCA-ABE3-D97ABA64069E}" type="slidenum">
              <a:rPr lang="hr-HR" smtClean="0"/>
              <a:t>‹#›</a:t>
            </a:fld>
            <a:endParaRPr lang="hr-HR"/>
          </a:p>
        </p:txBody>
      </p:sp>
    </p:spTree>
    <p:extLst>
      <p:ext uri="{BB962C8B-B14F-4D97-AF65-F5344CB8AC3E}">
        <p14:creationId xmlns:p14="http://schemas.microsoft.com/office/powerpoint/2010/main" val="36095467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EFD9AF-402B-47E7-B9E3-B552E632F11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hr-HR"/>
          </a:p>
        </p:txBody>
      </p:sp>
      <p:sp>
        <p:nvSpPr>
          <p:cNvPr id="3" name="Content Placeholder 2">
            <a:extLst>
              <a:ext uri="{FF2B5EF4-FFF2-40B4-BE49-F238E27FC236}">
                <a16:creationId xmlns:a16="http://schemas.microsoft.com/office/drawing/2014/main" id="{29A43A41-CAA7-4886-87AC-934763F9BCB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r-HR"/>
          </a:p>
        </p:txBody>
      </p:sp>
      <p:sp>
        <p:nvSpPr>
          <p:cNvPr id="4" name="Text Placeholder 3">
            <a:extLst>
              <a:ext uri="{FF2B5EF4-FFF2-40B4-BE49-F238E27FC236}">
                <a16:creationId xmlns:a16="http://schemas.microsoft.com/office/drawing/2014/main" id="{E010BCD7-6602-4DA9-A5E5-F2D6BBE338A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F407CAF-BE1C-46A3-A7EE-82255C5896CB}"/>
              </a:ext>
            </a:extLst>
          </p:cNvPr>
          <p:cNvSpPr>
            <a:spLocks noGrp="1"/>
          </p:cNvSpPr>
          <p:nvPr>
            <p:ph type="dt" sz="half" idx="10"/>
          </p:nvPr>
        </p:nvSpPr>
        <p:spPr/>
        <p:txBody>
          <a:bodyPr/>
          <a:lstStyle/>
          <a:p>
            <a:fld id="{94A9D67A-DC77-4A1B-82AF-B0BC918CB982}" type="datetimeFigureOut">
              <a:rPr lang="hr-HR" smtClean="0"/>
              <a:t>16.1.2022.</a:t>
            </a:fld>
            <a:endParaRPr lang="hr-HR"/>
          </a:p>
        </p:txBody>
      </p:sp>
      <p:sp>
        <p:nvSpPr>
          <p:cNvPr id="6" name="Footer Placeholder 5">
            <a:extLst>
              <a:ext uri="{FF2B5EF4-FFF2-40B4-BE49-F238E27FC236}">
                <a16:creationId xmlns:a16="http://schemas.microsoft.com/office/drawing/2014/main" id="{DF458501-5E93-49A8-AA52-FFEE27CAEC9E}"/>
              </a:ext>
            </a:extLst>
          </p:cNvPr>
          <p:cNvSpPr>
            <a:spLocks noGrp="1"/>
          </p:cNvSpPr>
          <p:nvPr>
            <p:ph type="ftr" sz="quarter" idx="11"/>
          </p:nvPr>
        </p:nvSpPr>
        <p:spPr/>
        <p:txBody>
          <a:bodyPr/>
          <a:lstStyle/>
          <a:p>
            <a:endParaRPr lang="hr-HR"/>
          </a:p>
        </p:txBody>
      </p:sp>
      <p:sp>
        <p:nvSpPr>
          <p:cNvPr id="7" name="Slide Number Placeholder 6">
            <a:extLst>
              <a:ext uri="{FF2B5EF4-FFF2-40B4-BE49-F238E27FC236}">
                <a16:creationId xmlns:a16="http://schemas.microsoft.com/office/drawing/2014/main" id="{C28F4AC7-94E5-4582-B118-8560025BAA82}"/>
              </a:ext>
            </a:extLst>
          </p:cNvPr>
          <p:cNvSpPr>
            <a:spLocks noGrp="1"/>
          </p:cNvSpPr>
          <p:nvPr>
            <p:ph type="sldNum" sz="quarter" idx="12"/>
          </p:nvPr>
        </p:nvSpPr>
        <p:spPr/>
        <p:txBody>
          <a:bodyPr/>
          <a:lstStyle/>
          <a:p>
            <a:fld id="{908C1407-9070-4BCA-ABE3-D97ABA64069E}" type="slidenum">
              <a:rPr lang="hr-HR" smtClean="0"/>
              <a:t>‹#›</a:t>
            </a:fld>
            <a:endParaRPr lang="hr-HR"/>
          </a:p>
        </p:txBody>
      </p:sp>
    </p:spTree>
    <p:extLst>
      <p:ext uri="{BB962C8B-B14F-4D97-AF65-F5344CB8AC3E}">
        <p14:creationId xmlns:p14="http://schemas.microsoft.com/office/powerpoint/2010/main" val="28721823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C14498-9FAE-4177-B544-DD3ABC7862C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hr-HR"/>
          </a:p>
        </p:txBody>
      </p:sp>
      <p:sp>
        <p:nvSpPr>
          <p:cNvPr id="3" name="Picture Placeholder 2">
            <a:extLst>
              <a:ext uri="{FF2B5EF4-FFF2-40B4-BE49-F238E27FC236}">
                <a16:creationId xmlns:a16="http://schemas.microsoft.com/office/drawing/2014/main" id="{46F21410-95EA-48B6-B049-290FB6AA283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hr-HR"/>
          </a:p>
        </p:txBody>
      </p:sp>
      <p:sp>
        <p:nvSpPr>
          <p:cNvPr id="4" name="Text Placeholder 3">
            <a:extLst>
              <a:ext uri="{FF2B5EF4-FFF2-40B4-BE49-F238E27FC236}">
                <a16:creationId xmlns:a16="http://schemas.microsoft.com/office/drawing/2014/main" id="{537E96C7-C47E-4EFE-B499-4FDB5C31187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2FF7718-6835-407B-B678-B322750AD644}"/>
              </a:ext>
            </a:extLst>
          </p:cNvPr>
          <p:cNvSpPr>
            <a:spLocks noGrp="1"/>
          </p:cNvSpPr>
          <p:nvPr>
            <p:ph type="dt" sz="half" idx="10"/>
          </p:nvPr>
        </p:nvSpPr>
        <p:spPr/>
        <p:txBody>
          <a:bodyPr/>
          <a:lstStyle/>
          <a:p>
            <a:fld id="{94A9D67A-DC77-4A1B-82AF-B0BC918CB982}" type="datetimeFigureOut">
              <a:rPr lang="hr-HR" smtClean="0"/>
              <a:t>16.1.2022.</a:t>
            </a:fld>
            <a:endParaRPr lang="hr-HR"/>
          </a:p>
        </p:txBody>
      </p:sp>
      <p:sp>
        <p:nvSpPr>
          <p:cNvPr id="6" name="Footer Placeholder 5">
            <a:extLst>
              <a:ext uri="{FF2B5EF4-FFF2-40B4-BE49-F238E27FC236}">
                <a16:creationId xmlns:a16="http://schemas.microsoft.com/office/drawing/2014/main" id="{E047B7A0-A19F-4D71-A81A-521A0A82A598}"/>
              </a:ext>
            </a:extLst>
          </p:cNvPr>
          <p:cNvSpPr>
            <a:spLocks noGrp="1"/>
          </p:cNvSpPr>
          <p:nvPr>
            <p:ph type="ftr" sz="quarter" idx="11"/>
          </p:nvPr>
        </p:nvSpPr>
        <p:spPr/>
        <p:txBody>
          <a:bodyPr/>
          <a:lstStyle/>
          <a:p>
            <a:endParaRPr lang="hr-HR"/>
          </a:p>
        </p:txBody>
      </p:sp>
      <p:sp>
        <p:nvSpPr>
          <p:cNvPr id="7" name="Slide Number Placeholder 6">
            <a:extLst>
              <a:ext uri="{FF2B5EF4-FFF2-40B4-BE49-F238E27FC236}">
                <a16:creationId xmlns:a16="http://schemas.microsoft.com/office/drawing/2014/main" id="{2BF0838B-676D-4E74-93A9-34BD07E50BA0}"/>
              </a:ext>
            </a:extLst>
          </p:cNvPr>
          <p:cNvSpPr>
            <a:spLocks noGrp="1"/>
          </p:cNvSpPr>
          <p:nvPr>
            <p:ph type="sldNum" sz="quarter" idx="12"/>
          </p:nvPr>
        </p:nvSpPr>
        <p:spPr/>
        <p:txBody>
          <a:bodyPr/>
          <a:lstStyle/>
          <a:p>
            <a:fld id="{908C1407-9070-4BCA-ABE3-D97ABA64069E}" type="slidenum">
              <a:rPr lang="hr-HR" smtClean="0"/>
              <a:t>‹#›</a:t>
            </a:fld>
            <a:endParaRPr lang="hr-HR"/>
          </a:p>
        </p:txBody>
      </p:sp>
    </p:spTree>
    <p:extLst>
      <p:ext uri="{BB962C8B-B14F-4D97-AF65-F5344CB8AC3E}">
        <p14:creationId xmlns:p14="http://schemas.microsoft.com/office/powerpoint/2010/main" val="37502864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F3D0168-D88D-4ABA-B303-E95D9E92C98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hr-HR"/>
          </a:p>
        </p:txBody>
      </p:sp>
      <p:sp>
        <p:nvSpPr>
          <p:cNvPr id="3" name="Text Placeholder 2">
            <a:extLst>
              <a:ext uri="{FF2B5EF4-FFF2-40B4-BE49-F238E27FC236}">
                <a16:creationId xmlns:a16="http://schemas.microsoft.com/office/drawing/2014/main" id="{DA6BC687-87A4-47DF-BF5B-466CBB9BD96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r-HR"/>
          </a:p>
        </p:txBody>
      </p:sp>
      <p:sp>
        <p:nvSpPr>
          <p:cNvPr id="4" name="Date Placeholder 3">
            <a:extLst>
              <a:ext uri="{FF2B5EF4-FFF2-40B4-BE49-F238E27FC236}">
                <a16:creationId xmlns:a16="http://schemas.microsoft.com/office/drawing/2014/main" id="{5803A574-3995-44DD-B2CE-3A55CBF2D46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4A9D67A-DC77-4A1B-82AF-B0BC918CB982}" type="datetimeFigureOut">
              <a:rPr lang="hr-HR" smtClean="0"/>
              <a:t>16.1.2022.</a:t>
            </a:fld>
            <a:endParaRPr lang="hr-HR"/>
          </a:p>
        </p:txBody>
      </p:sp>
      <p:sp>
        <p:nvSpPr>
          <p:cNvPr id="5" name="Footer Placeholder 4">
            <a:extLst>
              <a:ext uri="{FF2B5EF4-FFF2-40B4-BE49-F238E27FC236}">
                <a16:creationId xmlns:a16="http://schemas.microsoft.com/office/drawing/2014/main" id="{5CD49636-7C2A-4197-A0F5-6FD00F21245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hr-HR"/>
          </a:p>
        </p:txBody>
      </p:sp>
      <p:sp>
        <p:nvSpPr>
          <p:cNvPr id="6" name="Slide Number Placeholder 5">
            <a:extLst>
              <a:ext uri="{FF2B5EF4-FFF2-40B4-BE49-F238E27FC236}">
                <a16:creationId xmlns:a16="http://schemas.microsoft.com/office/drawing/2014/main" id="{651653FE-34FB-4BF9-A03C-B1F6B09C337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08C1407-9070-4BCA-ABE3-D97ABA64069E}" type="slidenum">
              <a:rPr lang="hr-HR" smtClean="0"/>
              <a:t>‹#›</a:t>
            </a:fld>
            <a:endParaRPr lang="hr-HR"/>
          </a:p>
        </p:txBody>
      </p:sp>
    </p:spTree>
    <p:extLst>
      <p:ext uri="{BB962C8B-B14F-4D97-AF65-F5344CB8AC3E}">
        <p14:creationId xmlns:p14="http://schemas.microsoft.com/office/powerpoint/2010/main" val="102585972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sr-Latn-R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19.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e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28.e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31.emf"/></Relationships>
</file>

<file path=ppt/slides/_rels/slide17.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33.emf"/></Relationships>
</file>

<file path=ppt/slides/_rels/slide18.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35.emf"/></Relationships>
</file>

<file path=ppt/slides/_rels/slide19.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e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em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2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F6D4A2-B40C-4A60-B1A1-6C04C20C958C}"/>
              </a:ext>
            </a:extLst>
          </p:cNvPr>
          <p:cNvSpPr>
            <a:spLocks noGrp="1"/>
          </p:cNvSpPr>
          <p:nvPr>
            <p:ph type="ctrTitle"/>
          </p:nvPr>
        </p:nvSpPr>
        <p:spPr/>
        <p:txBody>
          <a:bodyPr>
            <a:normAutofit fontScale="90000"/>
          </a:bodyPr>
          <a:lstStyle/>
          <a:p>
            <a:r>
              <a:rPr lang="de-DE" dirty="0">
                <a:latin typeface="ISOCPEUR" panose="020B0604020202020204" pitchFamily="34" charset="0"/>
              </a:rPr>
              <a:t>Überblick durchgeführter Simulationen aus den Gebieten FEM, MKS</a:t>
            </a:r>
            <a:endParaRPr lang="hr-HR" dirty="0">
              <a:latin typeface="ISOCPEUR" panose="020B0604020202020204" pitchFamily="34" charset="0"/>
            </a:endParaRPr>
          </a:p>
        </p:txBody>
      </p:sp>
      <p:sp>
        <p:nvSpPr>
          <p:cNvPr id="3" name="Subtitle 2">
            <a:extLst>
              <a:ext uri="{FF2B5EF4-FFF2-40B4-BE49-F238E27FC236}">
                <a16:creationId xmlns:a16="http://schemas.microsoft.com/office/drawing/2014/main" id="{59F6066D-A770-4BB1-A956-B001F071192E}"/>
              </a:ext>
            </a:extLst>
          </p:cNvPr>
          <p:cNvSpPr>
            <a:spLocks noGrp="1"/>
          </p:cNvSpPr>
          <p:nvPr>
            <p:ph type="subTitle" idx="1"/>
          </p:nvPr>
        </p:nvSpPr>
        <p:spPr>
          <a:xfrm>
            <a:off x="0" y="6152224"/>
            <a:ext cx="5086905" cy="705775"/>
          </a:xfrm>
        </p:spPr>
        <p:txBody>
          <a:bodyPr>
            <a:normAutofit/>
          </a:bodyPr>
          <a:lstStyle/>
          <a:p>
            <a:pPr algn="l"/>
            <a:r>
              <a:rPr lang="de-DE" sz="1200" dirty="0">
                <a:latin typeface="ISOCPEUR" panose="020B0604020202020204" pitchFamily="34" charset="0"/>
                <a:cs typeface="ISOCP_IV25" panose="00000400000000000000" pitchFamily="2" charset="0"/>
              </a:rPr>
              <a:t>Erstellt von: Denis Meštrović</a:t>
            </a:r>
          </a:p>
          <a:p>
            <a:pPr algn="l"/>
            <a:r>
              <a:rPr lang="de-DE" sz="1200" dirty="0">
                <a:latin typeface="ISOCPEUR" panose="020B0604020202020204" pitchFamily="34" charset="0"/>
                <a:cs typeface="ISOCP_IV25" panose="00000400000000000000" pitchFamily="2" charset="0"/>
              </a:rPr>
              <a:t>Zagreb, den 16. I. 2022</a:t>
            </a:r>
          </a:p>
        </p:txBody>
      </p:sp>
    </p:spTree>
    <p:extLst>
      <p:ext uri="{BB962C8B-B14F-4D97-AF65-F5344CB8AC3E}">
        <p14:creationId xmlns:p14="http://schemas.microsoft.com/office/powerpoint/2010/main" val="32611776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B207CB9-4F18-4CFB-98DE-0C66BCC1B939}"/>
              </a:ext>
            </a:extLst>
          </p:cNvPr>
          <p:cNvPicPr>
            <a:picLocks noChangeAspect="1"/>
          </p:cNvPicPr>
          <p:nvPr/>
        </p:nvPicPr>
        <p:blipFill rotWithShape="1">
          <a:blip r:embed="rId2">
            <a:clrChange>
              <a:clrFrom>
                <a:srgbClr val="FFFFFF"/>
              </a:clrFrom>
              <a:clrTo>
                <a:srgbClr val="FFFFFF">
                  <a:alpha val="0"/>
                </a:srgbClr>
              </a:clrTo>
            </a:clrChange>
          </a:blip>
          <a:srcRect l="21117" t="20582" r="24490" b="19094"/>
          <a:stretch/>
        </p:blipFill>
        <p:spPr>
          <a:xfrm>
            <a:off x="6610900" y="662781"/>
            <a:ext cx="5581098" cy="3481648"/>
          </a:xfrm>
          <a:prstGeom prst="rect">
            <a:avLst/>
          </a:prstGeom>
        </p:spPr>
      </p:pic>
      <p:pic>
        <p:nvPicPr>
          <p:cNvPr id="6" name="Picture 5">
            <a:extLst>
              <a:ext uri="{FF2B5EF4-FFF2-40B4-BE49-F238E27FC236}">
                <a16:creationId xmlns:a16="http://schemas.microsoft.com/office/drawing/2014/main" id="{8C103977-8C3D-44D2-9323-CF11A0528362}"/>
              </a:ext>
            </a:extLst>
          </p:cNvPr>
          <p:cNvPicPr>
            <a:picLocks noChangeAspect="1"/>
          </p:cNvPicPr>
          <p:nvPr/>
        </p:nvPicPr>
        <p:blipFill rotWithShape="1">
          <a:blip r:embed="rId3">
            <a:clrChange>
              <a:clrFrom>
                <a:srgbClr val="FFFFFF"/>
              </a:clrFrom>
              <a:clrTo>
                <a:srgbClr val="FFFFFF">
                  <a:alpha val="0"/>
                </a:srgbClr>
              </a:clrTo>
            </a:clrChange>
          </a:blip>
          <a:srcRect l="21043" t="20776" r="24417" b="17929"/>
          <a:stretch/>
        </p:blipFill>
        <p:spPr>
          <a:xfrm>
            <a:off x="6610901" y="3354333"/>
            <a:ext cx="5581100" cy="3528239"/>
          </a:xfrm>
          <a:prstGeom prst="rect">
            <a:avLst/>
          </a:prstGeom>
        </p:spPr>
      </p:pic>
      <p:sp>
        <p:nvSpPr>
          <p:cNvPr id="2" name="Title 1">
            <a:extLst>
              <a:ext uri="{FF2B5EF4-FFF2-40B4-BE49-F238E27FC236}">
                <a16:creationId xmlns:a16="http://schemas.microsoft.com/office/drawing/2014/main" id="{C94BE6E0-2E69-4687-98C1-00D6EA0C2151}"/>
              </a:ext>
            </a:extLst>
          </p:cNvPr>
          <p:cNvSpPr>
            <a:spLocks noGrp="1"/>
          </p:cNvSpPr>
          <p:nvPr>
            <p:ph type="title"/>
          </p:nvPr>
        </p:nvSpPr>
        <p:spPr>
          <a:xfrm>
            <a:off x="-1" y="0"/>
            <a:ext cx="12191999" cy="1325563"/>
          </a:xfrm>
        </p:spPr>
        <p:txBody>
          <a:bodyPr/>
          <a:lstStyle/>
          <a:p>
            <a:r>
              <a:rPr lang="de-DE" dirty="0">
                <a:latin typeface="ISOCPEUR" panose="020B0604020202020204" pitchFamily="34" charset="0"/>
              </a:rPr>
              <a:t>Adaptive Vernetzung</a:t>
            </a:r>
            <a:endParaRPr lang="hr-HR" dirty="0">
              <a:latin typeface="ISOCPEUR" panose="020B0604020202020204" pitchFamily="34" charset="0"/>
            </a:endParaRPr>
          </a:p>
        </p:txBody>
      </p:sp>
      <p:pic>
        <p:nvPicPr>
          <p:cNvPr id="8" name="Picture 7">
            <a:extLst>
              <a:ext uri="{FF2B5EF4-FFF2-40B4-BE49-F238E27FC236}">
                <a16:creationId xmlns:a16="http://schemas.microsoft.com/office/drawing/2014/main" id="{21DF0E60-13EB-4AFB-8AD1-CCD25DF3CFDE}"/>
              </a:ext>
            </a:extLst>
          </p:cNvPr>
          <p:cNvPicPr>
            <a:picLocks noChangeAspect="1"/>
          </p:cNvPicPr>
          <p:nvPr/>
        </p:nvPicPr>
        <p:blipFill rotWithShape="1">
          <a:blip r:embed="rId4"/>
          <a:srcRect l="20389" t="22524" r="20412" b="14951"/>
          <a:stretch/>
        </p:blipFill>
        <p:spPr>
          <a:xfrm>
            <a:off x="0" y="2911278"/>
            <a:ext cx="6684599" cy="3971294"/>
          </a:xfrm>
          <a:prstGeom prst="rect">
            <a:avLst/>
          </a:prstGeom>
        </p:spPr>
      </p:pic>
      <p:sp>
        <p:nvSpPr>
          <p:cNvPr id="11" name="Content Placeholder 2">
            <a:extLst>
              <a:ext uri="{FF2B5EF4-FFF2-40B4-BE49-F238E27FC236}">
                <a16:creationId xmlns:a16="http://schemas.microsoft.com/office/drawing/2014/main" id="{54AC7E6F-EC8C-4042-802C-6DB477DC3717}"/>
              </a:ext>
            </a:extLst>
          </p:cNvPr>
          <p:cNvSpPr>
            <a:spLocks noGrp="1"/>
          </p:cNvSpPr>
          <p:nvPr>
            <p:ph idx="1"/>
          </p:nvPr>
        </p:nvSpPr>
        <p:spPr>
          <a:xfrm>
            <a:off x="0" y="1331424"/>
            <a:ext cx="12192000" cy="3792837"/>
          </a:xfrm>
        </p:spPr>
        <p:txBody>
          <a:bodyPr/>
          <a:lstStyle/>
          <a:p>
            <a:pPr>
              <a:buFontTx/>
              <a:buChar char="-"/>
            </a:pPr>
            <a:r>
              <a:rPr lang="de-DE" dirty="0">
                <a:latin typeface="ISOCPEUR" panose="020B0604020202020204" pitchFamily="34" charset="0"/>
              </a:rPr>
              <a:t>Drehzahlwandlerwelle</a:t>
            </a:r>
          </a:p>
          <a:p>
            <a:pPr>
              <a:buFontTx/>
              <a:buChar char="-"/>
            </a:pPr>
            <a:r>
              <a:rPr lang="de-DE" dirty="0">
                <a:latin typeface="ISOCPEUR" panose="020B0604020202020204" pitchFamily="34" charset="0"/>
              </a:rPr>
              <a:t>elastic foundations als Randbedingungen</a:t>
            </a:r>
            <a:endParaRPr lang="hr-HR" dirty="0">
              <a:latin typeface="ISOCPEUR" panose="020B0604020202020204" pitchFamily="34" charset="0"/>
            </a:endParaRPr>
          </a:p>
        </p:txBody>
      </p:sp>
    </p:spTree>
    <p:extLst>
      <p:ext uri="{BB962C8B-B14F-4D97-AF65-F5344CB8AC3E}">
        <p14:creationId xmlns:p14="http://schemas.microsoft.com/office/powerpoint/2010/main" val="17143706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7F5175F6-8AD5-4B67-9294-F7B79B5A36AD}"/>
              </a:ext>
            </a:extLst>
          </p:cNvPr>
          <p:cNvPicPr>
            <a:picLocks noChangeAspect="1"/>
          </p:cNvPicPr>
          <p:nvPr/>
        </p:nvPicPr>
        <p:blipFill>
          <a:blip r:embed="rId2"/>
          <a:stretch>
            <a:fillRect/>
          </a:stretch>
        </p:blipFill>
        <p:spPr>
          <a:xfrm>
            <a:off x="0" y="0"/>
            <a:ext cx="4035207" cy="6858000"/>
          </a:xfrm>
          <a:prstGeom prst="rect">
            <a:avLst/>
          </a:prstGeom>
        </p:spPr>
      </p:pic>
      <p:pic>
        <p:nvPicPr>
          <p:cNvPr id="13" name="Picture 12">
            <a:extLst>
              <a:ext uri="{FF2B5EF4-FFF2-40B4-BE49-F238E27FC236}">
                <a16:creationId xmlns:a16="http://schemas.microsoft.com/office/drawing/2014/main" id="{59A251B4-4B14-482D-BA9A-D14A1D7C9A9F}"/>
              </a:ext>
            </a:extLst>
          </p:cNvPr>
          <p:cNvPicPr>
            <a:picLocks noChangeAspect="1"/>
          </p:cNvPicPr>
          <p:nvPr/>
        </p:nvPicPr>
        <p:blipFill rotWithShape="1">
          <a:blip r:embed="rId3"/>
          <a:srcRect l="-50" r="543"/>
          <a:stretch/>
        </p:blipFill>
        <p:spPr>
          <a:xfrm>
            <a:off x="4035206" y="0"/>
            <a:ext cx="8156793" cy="6858000"/>
          </a:xfrm>
          <a:prstGeom prst="rect">
            <a:avLst/>
          </a:prstGeom>
        </p:spPr>
      </p:pic>
    </p:spTree>
    <p:extLst>
      <p:ext uri="{BB962C8B-B14F-4D97-AF65-F5344CB8AC3E}">
        <p14:creationId xmlns:p14="http://schemas.microsoft.com/office/powerpoint/2010/main" val="14783210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B3097C8-CA24-4A1B-9D8C-69EAF498DBA4}"/>
              </a:ext>
            </a:extLst>
          </p:cNvPr>
          <p:cNvPicPr>
            <a:picLocks noChangeAspect="1"/>
          </p:cNvPicPr>
          <p:nvPr/>
        </p:nvPicPr>
        <p:blipFill rotWithShape="1">
          <a:blip r:embed="rId2"/>
          <a:srcRect l="-188" t="20841" r="23405"/>
          <a:stretch/>
        </p:blipFill>
        <p:spPr>
          <a:xfrm>
            <a:off x="0" y="1429305"/>
            <a:ext cx="5196689" cy="5428695"/>
          </a:xfrm>
          <a:prstGeom prst="rect">
            <a:avLst/>
          </a:prstGeom>
        </p:spPr>
      </p:pic>
      <p:pic>
        <p:nvPicPr>
          <p:cNvPr id="5" name="Picture 4">
            <a:extLst>
              <a:ext uri="{FF2B5EF4-FFF2-40B4-BE49-F238E27FC236}">
                <a16:creationId xmlns:a16="http://schemas.microsoft.com/office/drawing/2014/main" id="{C544AEAF-C24C-493D-AD50-EBFE1FB9EC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06290" y="2430855"/>
            <a:ext cx="6976108" cy="4427145"/>
          </a:xfrm>
          <a:prstGeom prst="rect">
            <a:avLst/>
          </a:prstGeom>
        </p:spPr>
      </p:pic>
      <p:sp>
        <p:nvSpPr>
          <p:cNvPr id="10" name="Content Placeholder 2">
            <a:extLst>
              <a:ext uri="{FF2B5EF4-FFF2-40B4-BE49-F238E27FC236}">
                <a16:creationId xmlns:a16="http://schemas.microsoft.com/office/drawing/2014/main" id="{1304256D-8F64-4461-BA26-3892F984B211}"/>
              </a:ext>
            </a:extLst>
          </p:cNvPr>
          <p:cNvSpPr>
            <a:spLocks noGrp="1"/>
          </p:cNvSpPr>
          <p:nvPr>
            <p:ph idx="1"/>
          </p:nvPr>
        </p:nvSpPr>
        <p:spPr>
          <a:xfrm>
            <a:off x="0" y="0"/>
            <a:ext cx="12192000" cy="3792837"/>
          </a:xfrm>
        </p:spPr>
        <p:txBody>
          <a:bodyPr/>
          <a:lstStyle/>
          <a:p>
            <a:pPr>
              <a:buFontTx/>
              <a:buChar char="-"/>
            </a:pPr>
            <a:r>
              <a:rPr lang="de-DE" dirty="0">
                <a:latin typeface="ISOCPEUR" panose="020B0604020202020204" pitchFamily="34" charset="0"/>
              </a:rPr>
              <a:t>Konvergenz durch Eigenheiten der adaptiven Vernetzung nicht monoton</a:t>
            </a:r>
          </a:p>
          <a:p>
            <a:pPr>
              <a:buFontTx/>
              <a:buChar char="-"/>
            </a:pPr>
            <a:r>
              <a:rPr lang="de-DE" dirty="0">
                <a:latin typeface="ISOCPEUR" panose="020B0604020202020204" pitchFamily="34" charset="0"/>
              </a:rPr>
              <a:t>Vergleichsspannung höher als mit DIN 743 errechnet – überlagerte Kerbwirkung von Wellenabsatz und Kugellagerpresssitz</a:t>
            </a:r>
            <a:endParaRPr lang="hr-HR" dirty="0">
              <a:latin typeface="ISOCPEUR" panose="020B0604020202020204" pitchFamily="34" charset="0"/>
            </a:endParaRPr>
          </a:p>
        </p:txBody>
      </p:sp>
    </p:spTree>
    <p:extLst>
      <p:ext uri="{BB962C8B-B14F-4D97-AF65-F5344CB8AC3E}">
        <p14:creationId xmlns:p14="http://schemas.microsoft.com/office/powerpoint/2010/main" val="26342810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D6A6E61-936F-4007-B7EE-15FD274994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98148" y="559293"/>
            <a:ext cx="4149781" cy="5415066"/>
          </a:xfrm>
          <a:prstGeom prst="rect">
            <a:avLst/>
          </a:prstGeom>
        </p:spPr>
      </p:pic>
      <p:sp>
        <p:nvSpPr>
          <p:cNvPr id="2" name="Title 1">
            <a:extLst>
              <a:ext uri="{FF2B5EF4-FFF2-40B4-BE49-F238E27FC236}">
                <a16:creationId xmlns:a16="http://schemas.microsoft.com/office/drawing/2014/main" id="{C94BE6E0-2E69-4687-98C1-00D6EA0C2151}"/>
              </a:ext>
            </a:extLst>
          </p:cNvPr>
          <p:cNvSpPr>
            <a:spLocks noGrp="1"/>
          </p:cNvSpPr>
          <p:nvPr>
            <p:ph type="title"/>
          </p:nvPr>
        </p:nvSpPr>
        <p:spPr>
          <a:xfrm>
            <a:off x="-1" y="0"/>
            <a:ext cx="12191999" cy="1325563"/>
          </a:xfrm>
        </p:spPr>
        <p:txBody>
          <a:bodyPr/>
          <a:lstStyle/>
          <a:p>
            <a:r>
              <a:rPr lang="de-DE" dirty="0">
                <a:latin typeface="ISOCPEUR" panose="020B0604020202020204" pitchFamily="34" charset="0"/>
              </a:rPr>
              <a:t>Kontaktanalyse</a:t>
            </a:r>
            <a:endParaRPr lang="hr-HR" dirty="0">
              <a:latin typeface="ISOCPEUR" panose="020B0604020202020204" pitchFamily="34" charset="0"/>
            </a:endParaRPr>
          </a:p>
        </p:txBody>
      </p:sp>
      <p:sp>
        <p:nvSpPr>
          <p:cNvPr id="11" name="Content Placeholder 2">
            <a:extLst>
              <a:ext uri="{FF2B5EF4-FFF2-40B4-BE49-F238E27FC236}">
                <a16:creationId xmlns:a16="http://schemas.microsoft.com/office/drawing/2014/main" id="{54AC7E6F-EC8C-4042-802C-6DB477DC3717}"/>
              </a:ext>
            </a:extLst>
          </p:cNvPr>
          <p:cNvSpPr>
            <a:spLocks noGrp="1"/>
          </p:cNvSpPr>
          <p:nvPr>
            <p:ph idx="1"/>
          </p:nvPr>
        </p:nvSpPr>
        <p:spPr>
          <a:xfrm>
            <a:off x="0" y="1331424"/>
            <a:ext cx="12192000" cy="3792837"/>
          </a:xfrm>
        </p:spPr>
        <p:txBody>
          <a:bodyPr/>
          <a:lstStyle/>
          <a:p>
            <a:pPr>
              <a:buFontTx/>
              <a:buChar char="-"/>
            </a:pPr>
            <a:r>
              <a:rPr lang="de-DE" dirty="0">
                <a:latin typeface="ISOCPEUR" panose="020B0604020202020204" pitchFamily="34" charset="0"/>
              </a:rPr>
              <a:t>Passfeder mit höchstmöglichem Übermaß</a:t>
            </a:r>
            <a:endParaRPr lang="hr-HR" dirty="0">
              <a:latin typeface="ISOCPEUR" panose="020B0604020202020204" pitchFamily="34" charset="0"/>
            </a:endParaRPr>
          </a:p>
        </p:txBody>
      </p:sp>
      <p:pic>
        <p:nvPicPr>
          <p:cNvPr id="7" name="Picture 6">
            <a:extLst>
              <a:ext uri="{FF2B5EF4-FFF2-40B4-BE49-F238E27FC236}">
                <a16:creationId xmlns:a16="http://schemas.microsoft.com/office/drawing/2014/main" id="{C6B39E53-5EFD-49F1-B2DC-1742F8513472}"/>
              </a:ext>
            </a:extLst>
          </p:cNvPr>
          <p:cNvPicPr>
            <a:picLocks noChangeAspect="1"/>
          </p:cNvPicPr>
          <p:nvPr/>
        </p:nvPicPr>
        <p:blipFill rotWithShape="1">
          <a:blip r:embed="rId3">
            <a:extLst>
              <a:ext uri="{28A0092B-C50C-407E-A947-70E740481C1C}">
                <a14:useLocalDpi xmlns:a14="http://schemas.microsoft.com/office/drawing/2010/main" val="0"/>
              </a:ext>
            </a:extLst>
          </a:blip>
          <a:srcRect l="23655" t="16167" r="12161" b="6972"/>
          <a:stretch/>
        </p:blipFill>
        <p:spPr>
          <a:xfrm>
            <a:off x="0" y="3065163"/>
            <a:ext cx="5630761" cy="3792837"/>
          </a:xfrm>
          <a:prstGeom prst="rect">
            <a:avLst/>
          </a:prstGeom>
        </p:spPr>
      </p:pic>
      <p:pic>
        <p:nvPicPr>
          <p:cNvPr id="12" name="Picture 11">
            <a:extLst>
              <a:ext uri="{FF2B5EF4-FFF2-40B4-BE49-F238E27FC236}">
                <a16:creationId xmlns:a16="http://schemas.microsoft.com/office/drawing/2014/main" id="{61EA44A6-04D9-4E11-BEC4-527DF4BC06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37921" y="1828800"/>
            <a:ext cx="3854077" cy="5029200"/>
          </a:xfrm>
          <a:prstGeom prst="rect">
            <a:avLst/>
          </a:prstGeom>
        </p:spPr>
      </p:pic>
    </p:spTree>
    <p:extLst>
      <p:ext uri="{BB962C8B-B14F-4D97-AF65-F5344CB8AC3E}">
        <p14:creationId xmlns:p14="http://schemas.microsoft.com/office/powerpoint/2010/main" val="32524467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C890D820-BA80-47C2-A09B-B728D42EC9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33453"/>
            <a:ext cx="5169457" cy="5924547"/>
          </a:xfrm>
          <a:prstGeom prst="rect">
            <a:avLst/>
          </a:prstGeom>
        </p:spPr>
      </p:pic>
      <p:pic>
        <p:nvPicPr>
          <p:cNvPr id="16" name="Picture 15">
            <a:extLst>
              <a:ext uri="{FF2B5EF4-FFF2-40B4-BE49-F238E27FC236}">
                <a16:creationId xmlns:a16="http://schemas.microsoft.com/office/drawing/2014/main" id="{35E75A1E-408C-4EA2-9FBB-A7BE8C9AEA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16086" y="933452"/>
            <a:ext cx="4775911" cy="5924548"/>
          </a:xfrm>
          <a:prstGeom prst="rect">
            <a:avLst/>
          </a:prstGeom>
        </p:spPr>
      </p:pic>
      <p:sp>
        <p:nvSpPr>
          <p:cNvPr id="13" name="Content Placeholder 2">
            <a:extLst>
              <a:ext uri="{FF2B5EF4-FFF2-40B4-BE49-F238E27FC236}">
                <a16:creationId xmlns:a16="http://schemas.microsoft.com/office/drawing/2014/main" id="{D451BE82-4253-45AC-8269-005C52D6F9DD}"/>
              </a:ext>
            </a:extLst>
          </p:cNvPr>
          <p:cNvSpPr>
            <a:spLocks noGrp="1"/>
          </p:cNvSpPr>
          <p:nvPr>
            <p:ph idx="1"/>
          </p:nvPr>
        </p:nvSpPr>
        <p:spPr>
          <a:xfrm>
            <a:off x="0" y="0"/>
            <a:ext cx="11176986" cy="3792837"/>
          </a:xfrm>
        </p:spPr>
        <p:txBody>
          <a:bodyPr/>
          <a:lstStyle/>
          <a:p>
            <a:pPr>
              <a:buFontTx/>
              <a:buChar char="-"/>
            </a:pPr>
            <a:r>
              <a:rPr lang="de-DE" dirty="0">
                <a:latin typeface="ISOCPEUR" panose="020B0604020202020204" pitchFamily="34" charset="0"/>
              </a:rPr>
              <a:t>sehr hohe Spannungen =&gt; Bruch beim Einpressen für GG(G)-Wellen</a:t>
            </a:r>
          </a:p>
          <a:p>
            <a:pPr>
              <a:buFontTx/>
              <a:buChar char="-"/>
            </a:pPr>
            <a:r>
              <a:rPr lang="de-DE" dirty="0">
                <a:latin typeface="ISOCPEUR" panose="020B0604020202020204" pitchFamily="34" charset="0"/>
              </a:rPr>
              <a:t>geplant: bruchmechanische 2D-Analyse mit XFEM</a:t>
            </a:r>
            <a:endParaRPr lang="hr-HR" dirty="0">
              <a:latin typeface="ISOCPEUR" panose="020B0604020202020204" pitchFamily="34" charset="0"/>
            </a:endParaRPr>
          </a:p>
        </p:txBody>
      </p:sp>
    </p:spTree>
    <p:extLst>
      <p:ext uri="{BB962C8B-B14F-4D97-AF65-F5344CB8AC3E}">
        <p14:creationId xmlns:p14="http://schemas.microsoft.com/office/powerpoint/2010/main" val="24617792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BE6E0-2E69-4687-98C1-00D6EA0C2151}"/>
              </a:ext>
            </a:extLst>
          </p:cNvPr>
          <p:cNvSpPr>
            <a:spLocks noGrp="1"/>
          </p:cNvSpPr>
          <p:nvPr>
            <p:ph type="title"/>
          </p:nvPr>
        </p:nvSpPr>
        <p:spPr>
          <a:xfrm>
            <a:off x="-1" y="0"/>
            <a:ext cx="12191999" cy="1325563"/>
          </a:xfrm>
        </p:spPr>
        <p:txBody>
          <a:bodyPr/>
          <a:lstStyle/>
          <a:p>
            <a:r>
              <a:rPr lang="de-DE" dirty="0">
                <a:latin typeface="ISOCPEUR" panose="020B0604020202020204" pitchFamily="34" charset="0"/>
              </a:rPr>
              <a:t>Quasistatische Analyse</a:t>
            </a:r>
            <a:endParaRPr lang="hr-HR" dirty="0">
              <a:latin typeface="ISOCPEUR" panose="020B0604020202020204" pitchFamily="34" charset="0"/>
            </a:endParaRPr>
          </a:p>
        </p:txBody>
      </p:sp>
      <p:sp>
        <p:nvSpPr>
          <p:cNvPr id="11" name="Content Placeholder 2">
            <a:extLst>
              <a:ext uri="{FF2B5EF4-FFF2-40B4-BE49-F238E27FC236}">
                <a16:creationId xmlns:a16="http://schemas.microsoft.com/office/drawing/2014/main" id="{54AC7E6F-EC8C-4042-802C-6DB477DC3717}"/>
              </a:ext>
            </a:extLst>
          </p:cNvPr>
          <p:cNvSpPr>
            <a:spLocks noGrp="1"/>
          </p:cNvSpPr>
          <p:nvPr>
            <p:ph idx="1"/>
          </p:nvPr>
        </p:nvSpPr>
        <p:spPr>
          <a:xfrm>
            <a:off x="0" y="1331424"/>
            <a:ext cx="11176986" cy="3792837"/>
          </a:xfrm>
        </p:spPr>
        <p:txBody>
          <a:bodyPr/>
          <a:lstStyle/>
          <a:p>
            <a:pPr>
              <a:buFontTx/>
              <a:buChar char="-"/>
            </a:pPr>
            <a:r>
              <a:rPr lang="de-DE" dirty="0">
                <a:latin typeface="ISOCPEUR" panose="020B0604020202020204" pitchFamily="34" charset="0"/>
              </a:rPr>
              <a:t>2D aufgrund mangelnder Rechnerkapazität</a:t>
            </a:r>
          </a:p>
          <a:p>
            <a:pPr>
              <a:buFontTx/>
              <a:buChar char="-"/>
            </a:pPr>
            <a:r>
              <a:rPr lang="de-DE" dirty="0">
                <a:latin typeface="ISOCPEUR" panose="020B0604020202020204" pitchFamily="34" charset="0"/>
              </a:rPr>
              <a:t>örtliche Spannungen in Verhältnis zur Keilwellenform </a:t>
            </a:r>
            <a:endParaRPr lang="hr-HR" dirty="0">
              <a:latin typeface="ISOCPEUR" panose="020B0604020202020204" pitchFamily="34" charset="0"/>
            </a:endParaRPr>
          </a:p>
        </p:txBody>
      </p:sp>
      <p:pic>
        <p:nvPicPr>
          <p:cNvPr id="4" name="Picture 3">
            <a:extLst>
              <a:ext uri="{FF2B5EF4-FFF2-40B4-BE49-F238E27FC236}">
                <a16:creationId xmlns:a16="http://schemas.microsoft.com/office/drawing/2014/main" id="{5F4DFD05-CDD5-4B34-B9A5-1DF4AC1BA450}"/>
              </a:ext>
            </a:extLst>
          </p:cNvPr>
          <p:cNvPicPr>
            <a:picLocks noChangeAspect="1"/>
          </p:cNvPicPr>
          <p:nvPr/>
        </p:nvPicPr>
        <p:blipFill rotWithShape="1">
          <a:blip r:embed="rId2"/>
          <a:srcRect r="50000"/>
          <a:stretch/>
        </p:blipFill>
        <p:spPr>
          <a:xfrm>
            <a:off x="-2" y="2399862"/>
            <a:ext cx="6096000" cy="4458138"/>
          </a:xfrm>
          <a:prstGeom prst="rect">
            <a:avLst/>
          </a:prstGeom>
        </p:spPr>
      </p:pic>
      <p:pic>
        <p:nvPicPr>
          <p:cNvPr id="7" name="Picture 6">
            <a:extLst>
              <a:ext uri="{FF2B5EF4-FFF2-40B4-BE49-F238E27FC236}">
                <a16:creationId xmlns:a16="http://schemas.microsoft.com/office/drawing/2014/main" id="{2903F8D1-E22D-44D6-AC24-490E5A9D551F}"/>
              </a:ext>
            </a:extLst>
          </p:cNvPr>
          <p:cNvPicPr>
            <a:picLocks noChangeAspect="1"/>
          </p:cNvPicPr>
          <p:nvPr/>
        </p:nvPicPr>
        <p:blipFill>
          <a:blip r:embed="rId3"/>
          <a:stretch>
            <a:fillRect/>
          </a:stretch>
        </p:blipFill>
        <p:spPr>
          <a:xfrm>
            <a:off x="8635297" y="0"/>
            <a:ext cx="3556701" cy="6858000"/>
          </a:xfrm>
          <a:prstGeom prst="rect">
            <a:avLst/>
          </a:prstGeom>
        </p:spPr>
      </p:pic>
    </p:spTree>
    <p:extLst>
      <p:ext uri="{BB962C8B-B14F-4D97-AF65-F5344CB8AC3E}">
        <p14:creationId xmlns:p14="http://schemas.microsoft.com/office/powerpoint/2010/main" val="27268947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1CAB55A-37F9-47B9-9BD7-3F4C971521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914882"/>
            <a:ext cx="3060956" cy="5943118"/>
          </a:xfrm>
          <a:prstGeom prst="rect">
            <a:avLst/>
          </a:prstGeom>
        </p:spPr>
      </p:pic>
      <p:pic>
        <p:nvPicPr>
          <p:cNvPr id="13" name="Picture 12">
            <a:extLst>
              <a:ext uri="{FF2B5EF4-FFF2-40B4-BE49-F238E27FC236}">
                <a16:creationId xmlns:a16="http://schemas.microsoft.com/office/drawing/2014/main" id="{42C8CFC0-F27E-4166-BC66-61A1828AB7C4}"/>
              </a:ext>
            </a:extLst>
          </p:cNvPr>
          <p:cNvPicPr>
            <a:picLocks noChangeAspect="1"/>
          </p:cNvPicPr>
          <p:nvPr/>
        </p:nvPicPr>
        <p:blipFill>
          <a:blip r:embed="rId4"/>
          <a:stretch>
            <a:fillRect/>
          </a:stretch>
        </p:blipFill>
        <p:spPr>
          <a:xfrm>
            <a:off x="3010906" y="914882"/>
            <a:ext cx="9181094" cy="5943118"/>
          </a:xfrm>
          <a:prstGeom prst="rect">
            <a:avLst/>
          </a:prstGeom>
        </p:spPr>
      </p:pic>
      <p:sp>
        <p:nvSpPr>
          <p:cNvPr id="14" name="Content Placeholder 2">
            <a:extLst>
              <a:ext uri="{FF2B5EF4-FFF2-40B4-BE49-F238E27FC236}">
                <a16:creationId xmlns:a16="http://schemas.microsoft.com/office/drawing/2014/main" id="{CBB93127-A9A5-4643-BBD7-F483AFC46F48}"/>
              </a:ext>
            </a:extLst>
          </p:cNvPr>
          <p:cNvSpPr>
            <a:spLocks noGrp="1"/>
          </p:cNvSpPr>
          <p:nvPr>
            <p:ph idx="1"/>
          </p:nvPr>
        </p:nvSpPr>
        <p:spPr>
          <a:xfrm>
            <a:off x="-1" y="0"/>
            <a:ext cx="11176986" cy="3792837"/>
          </a:xfrm>
        </p:spPr>
        <p:txBody>
          <a:bodyPr/>
          <a:lstStyle/>
          <a:p>
            <a:pPr>
              <a:buFontTx/>
              <a:buChar char="-"/>
            </a:pPr>
            <a:r>
              <a:rPr lang="de-DE" dirty="0">
                <a:latin typeface="ISOCPEUR" panose="020B0604020202020204" pitchFamily="34" charset="0"/>
              </a:rPr>
              <a:t>kinetische Energie &lt;&lt; 1%</a:t>
            </a:r>
            <a:endParaRPr lang="hr-HR" dirty="0">
              <a:latin typeface="ISOCPEUR" panose="020B0604020202020204" pitchFamily="34" charset="0"/>
            </a:endParaRPr>
          </a:p>
        </p:txBody>
      </p:sp>
    </p:spTree>
    <p:extLst>
      <p:ext uri="{BB962C8B-B14F-4D97-AF65-F5344CB8AC3E}">
        <p14:creationId xmlns:p14="http://schemas.microsoft.com/office/powerpoint/2010/main" val="3627751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CBB93127-A9A5-4643-BBD7-F483AFC46F48}"/>
              </a:ext>
            </a:extLst>
          </p:cNvPr>
          <p:cNvSpPr>
            <a:spLocks noGrp="1"/>
          </p:cNvSpPr>
          <p:nvPr>
            <p:ph idx="1"/>
          </p:nvPr>
        </p:nvSpPr>
        <p:spPr>
          <a:xfrm>
            <a:off x="-1" y="0"/>
            <a:ext cx="11176986" cy="3792837"/>
          </a:xfrm>
        </p:spPr>
        <p:txBody>
          <a:bodyPr/>
          <a:lstStyle/>
          <a:p>
            <a:pPr>
              <a:buFontTx/>
              <a:buChar char="-"/>
            </a:pPr>
            <a:r>
              <a:rPr lang="de-DE" dirty="0">
                <a:latin typeface="ISOCPEUR" panose="020B0604020202020204" pitchFamily="34" charset="0"/>
              </a:rPr>
              <a:t>Form B spannungstechnisch günstiger</a:t>
            </a:r>
            <a:endParaRPr lang="hr-HR" dirty="0">
              <a:latin typeface="ISOCPEUR" panose="020B0604020202020204" pitchFamily="34" charset="0"/>
            </a:endParaRPr>
          </a:p>
        </p:txBody>
      </p:sp>
      <p:pic>
        <p:nvPicPr>
          <p:cNvPr id="3" name="Picture 2">
            <a:extLst>
              <a:ext uri="{FF2B5EF4-FFF2-40B4-BE49-F238E27FC236}">
                <a16:creationId xmlns:a16="http://schemas.microsoft.com/office/drawing/2014/main" id="{0DAEA637-20F1-408B-AA16-250859BEDDA5}"/>
              </a:ext>
            </a:extLst>
          </p:cNvPr>
          <p:cNvPicPr>
            <a:picLocks noChangeAspect="1"/>
          </p:cNvPicPr>
          <p:nvPr/>
        </p:nvPicPr>
        <p:blipFill>
          <a:blip r:embed="rId3"/>
          <a:stretch>
            <a:fillRect/>
          </a:stretch>
        </p:blipFill>
        <p:spPr>
          <a:xfrm>
            <a:off x="6826704" y="1500326"/>
            <a:ext cx="5365296" cy="5357674"/>
          </a:xfrm>
          <a:prstGeom prst="rect">
            <a:avLst/>
          </a:prstGeom>
        </p:spPr>
      </p:pic>
      <p:pic>
        <p:nvPicPr>
          <p:cNvPr id="6" name="Picture 5">
            <a:extLst>
              <a:ext uri="{FF2B5EF4-FFF2-40B4-BE49-F238E27FC236}">
                <a16:creationId xmlns:a16="http://schemas.microsoft.com/office/drawing/2014/main" id="{38531781-43A0-4881-9646-CD69E8C448DE}"/>
              </a:ext>
            </a:extLst>
          </p:cNvPr>
          <p:cNvPicPr>
            <a:picLocks noChangeAspect="1"/>
          </p:cNvPicPr>
          <p:nvPr/>
        </p:nvPicPr>
        <p:blipFill>
          <a:blip r:embed="rId4"/>
          <a:stretch>
            <a:fillRect/>
          </a:stretch>
        </p:blipFill>
        <p:spPr>
          <a:xfrm>
            <a:off x="0" y="2032986"/>
            <a:ext cx="6833649" cy="4825014"/>
          </a:xfrm>
          <a:prstGeom prst="rect">
            <a:avLst/>
          </a:prstGeom>
        </p:spPr>
      </p:pic>
    </p:spTree>
    <p:extLst>
      <p:ext uri="{BB962C8B-B14F-4D97-AF65-F5344CB8AC3E}">
        <p14:creationId xmlns:p14="http://schemas.microsoft.com/office/powerpoint/2010/main" val="1139735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491E1B5-5E63-48C5-8ED2-289DFA4C03C2}"/>
              </a:ext>
            </a:extLst>
          </p:cNvPr>
          <p:cNvPicPr>
            <a:picLocks noChangeAspect="1"/>
          </p:cNvPicPr>
          <p:nvPr/>
        </p:nvPicPr>
        <p:blipFill rotWithShape="1">
          <a:blip r:embed="rId3"/>
          <a:srcRect r="10301"/>
          <a:stretch/>
        </p:blipFill>
        <p:spPr>
          <a:xfrm>
            <a:off x="1" y="2459115"/>
            <a:ext cx="6955996" cy="4409981"/>
          </a:xfrm>
          <a:prstGeom prst="rect">
            <a:avLst/>
          </a:prstGeom>
        </p:spPr>
      </p:pic>
      <p:pic>
        <p:nvPicPr>
          <p:cNvPr id="9" name="Picture 8">
            <a:extLst>
              <a:ext uri="{FF2B5EF4-FFF2-40B4-BE49-F238E27FC236}">
                <a16:creationId xmlns:a16="http://schemas.microsoft.com/office/drawing/2014/main" id="{DB7274B2-274B-4CDD-A94F-AC3B4AEB4E5E}"/>
              </a:ext>
            </a:extLst>
          </p:cNvPr>
          <p:cNvPicPr>
            <a:picLocks noChangeAspect="1"/>
          </p:cNvPicPr>
          <p:nvPr/>
        </p:nvPicPr>
        <p:blipFill>
          <a:blip r:embed="rId4"/>
          <a:stretch>
            <a:fillRect/>
          </a:stretch>
        </p:blipFill>
        <p:spPr>
          <a:xfrm>
            <a:off x="6955996" y="1"/>
            <a:ext cx="5236003" cy="4823667"/>
          </a:xfrm>
          <a:prstGeom prst="rect">
            <a:avLst/>
          </a:prstGeom>
        </p:spPr>
      </p:pic>
    </p:spTree>
    <p:extLst>
      <p:ext uri="{BB962C8B-B14F-4D97-AF65-F5344CB8AC3E}">
        <p14:creationId xmlns:p14="http://schemas.microsoft.com/office/powerpoint/2010/main" val="4520902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CBB93127-A9A5-4643-BBD7-F483AFC46F48}"/>
              </a:ext>
            </a:extLst>
          </p:cNvPr>
          <p:cNvSpPr>
            <a:spLocks noGrp="1"/>
          </p:cNvSpPr>
          <p:nvPr>
            <p:ph idx="1"/>
          </p:nvPr>
        </p:nvSpPr>
        <p:spPr>
          <a:xfrm>
            <a:off x="-2" y="0"/>
            <a:ext cx="12192001" cy="3792837"/>
          </a:xfrm>
        </p:spPr>
        <p:txBody>
          <a:bodyPr/>
          <a:lstStyle/>
          <a:p>
            <a:pPr>
              <a:buFontTx/>
              <a:buChar char="-"/>
            </a:pPr>
            <a:r>
              <a:rPr lang="de-DE" dirty="0">
                <a:latin typeface="ISOCPEUR" panose="020B0604020202020204" pitchFamily="34" charset="0"/>
              </a:rPr>
              <a:t>besonders interessant – Zahnfußspannung unbelasteter Zähne durch Pressitz</a:t>
            </a:r>
            <a:endParaRPr lang="hr-HR" dirty="0">
              <a:latin typeface="ISOCPEUR" panose="020B0604020202020204" pitchFamily="34" charset="0"/>
            </a:endParaRPr>
          </a:p>
        </p:txBody>
      </p:sp>
      <p:pic>
        <p:nvPicPr>
          <p:cNvPr id="7" name="Picture 6">
            <a:extLst>
              <a:ext uri="{FF2B5EF4-FFF2-40B4-BE49-F238E27FC236}">
                <a16:creationId xmlns:a16="http://schemas.microsoft.com/office/drawing/2014/main" id="{B4A5BA5B-3342-4CFE-A299-EDAEE51866F7}"/>
              </a:ext>
            </a:extLst>
          </p:cNvPr>
          <p:cNvPicPr>
            <a:picLocks noChangeAspect="1"/>
          </p:cNvPicPr>
          <p:nvPr/>
        </p:nvPicPr>
        <p:blipFill>
          <a:blip r:embed="rId3"/>
          <a:stretch>
            <a:fillRect/>
          </a:stretch>
        </p:blipFill>
        <p:spPr>
          <a:xfrm>
            <a:off x="5983549" y="3609105"/>
            <a:ext cx="6208450" cy="2891022"/>
          </a:xfrm>
          <a:prstGeom prst="rect">
            <a:avLst/>
          </a:prstGeom>
        </p:spPr>
      </p:pic>
      <p:pic>
        <p:nvPicPr>
          <p:cNvPr id="3" name="Picture 2">
            <a:extLst>
              <a:ext uri="{FF2B5EF4-FFF2-40B4-BE49-F238E27FC236}">
                <a16:creationId xmlns:a16="http://schemas.microsoft.com/office/drawing/2014/main" id="{9AAE1698-7B80-4DD8-905C-51B535D58655}"/>
              </a:ext>
            </a:extLst>
          </p:cNvPr>
          <p:cNvPicPr>
            <a:picLocks noChangeAspect="1"/>
          </p:cNvPicPr>
          <p:nvPr/>
        </p:nvPicPr>
        <p:blipFill rotWithShape="1">
          <a:blip r:embed="rId4">
            <a:extLst>
              <a:ext uri="{28A0092B-C50C-407E-A947-70E740481C1C}">
                <a14:useLocalDpi xmlns:a14="http://schemas.microsoft.com/office/drawing/2010/main" val="0"/>
              </a:ext>
            </a:extLst>
          </a:blip>
          <a:srcRect l="2168" t="7228" r="2429" b="1990"/>
          <a:stretch/>
        </p:blipFill>
        <p:spPr>
          <a:xfrm>
            <a:off x="0" y="3137714"/>
            <a:ext cx="6095999" cy="3686847"/>
          </a:xfrm>
          <a:prstGeom prst="rect">
            <a:avLst/>
          </a:prstGeom>
        </p:spPr>
      </p:pic>
    </p:spTree>
    <p:extLst>
      <p:ext uri="{BB962C8B-B14F-4D97-AF65-F5344CB8AC3E}">
        <p14:creationId xmlns:p14="http://schemas.microsoft.com/office/powerpoint/2010/main" val="9870608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E46F03C-7293-493D-92D2-6747D58D85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23464" y="999307"/>
            <a:ext cx="7068536" cy="5858693"/>
          </a:xfrm>
          <a:prstGeom prst="rect">
            <a:avLst/>
          </a:prstGeom>
        </p:spPr>
      </p:pic>
      <p:sp>
        <p:nvSpPr>
          <p:cNvPr id="2" name="Title 1">
            <a:extLst>
              <a:ext uri="{FF2B5EF4-FFF2-40B4-BE49-F238E27FC236}">
                <a16:creationId xmlns:a16="http://schemas.microsoft.com/office/drawing/2014/main" id="{C94BE6E0-2E69-4687-98C1-00D6EA0C2151}"/>
              </a:ext>
            </a:extLst>
          </p:cNvPr>
          <p:cNvSpPr>
            <a:spLocks noGrp="1"/>
          </p:cNvSpPr>
          <p:nvPr>
            <p:ph type="title"/>
          </p:nvPr>
        </p:nvSpPr>
        <p:spPr>
          <a:xfrm>
            <a:off x="-1" y="0"/>
            <a:ext cx="12191999" cy="1325563"/>
          </a:xfrm>
        </p:spPr>
        <p:txBody>
          <a:bodyPr/>
          <a:lstStyle/>
          <a:p>
            <a:r>
              <a:rPr lang="de-DE" dirty="0">
                <a:latin typeface="ISOCPEUR" panose="020B0604020202020204" pitchFamily="34" charset="0"/>
              </a:rPr>
              <a:t>Bachelorarbeit – IFMIF-DONES Brückenkrantraverse</a:t>
            </a:r>
            <a:endParaRPr lang="hr-HR" dirty="0">
              <a:latin typeface="ISOCPEUR" panose="020B0604020202020204" pitchFamily="34" charset="0"/>
            </a:endParaRPr>
          </a:p>
        </p:txBody>
      </p:sp>
      <p:sp>
        <p:nvSpPr>
          <p:cNvPr id="7" name="Content Placeholder 2">
            <a:extLst>
              <a:ext uri="{FF2B5EF4-FFF2-40B4-BE49-F238E27FC236}">
                <a16:creationId xmlns:a16="http://schemas.microsoft.com/office/drawing/2014/main" id="{ACE25530-CD98-4AC7-89AB-8EA6239EC802}"/>
              </a:ext>
            </a:extLst>
          </p:cNvPr>
          <p:cNvSpPr>
            <a:spLocks noGrp="1"/>
          </p:cNvSpPr>
          <p:nvPr>
            <p:ph idx="1"/>
          </p:nvPr>
        </p:nvSpPr>
        <p:spPr>
          <a:xfrm>
            <a:off x="-1" y="1325563"/>
            <a:ext cx="10515600" cy="4351338"/>
          </a:xfrm>
        </p:spPr>
        <p:txBody>
          <a:bodyPr/>
          <a:lstStyle/>
          <a:p>
            <a:pPr marL="0" indent="0">
              <a:buNone/>
            </a:pPr>
            <a:r>
              <a:rPr lang="de-DE" dirty="0">
                <a:latin typeface="ISOCPEUR" panose="020B0604020202020204" pitchFamily="34" charset="0"/>
                <a:cs typeface="ISOCP_IV25" panose="00000400000000000000" pitchFamily="2" charset="0"/>
              </a:rPr>
              <a:t>Lastenheft:	</a:t>
            </a:r>
          </a:p>
          <a:p>
            <a:pPr marL="0" indent="0">
              <a:buNone/>
            </a:pPr>
            <a:r>
              <a:rPr lang="de-DE" dirty="0">
                <a:latin typeface="ISOCPEUR" panose="020B0604020202020204" pitchFamily="34" charset="0"/>
                <a:cs typeface="ISOCP_IV25" panose="00000400000000000000" pitchFamily="2" charset="0"/>
              </a:rPr>
              <a:t>1)</a:t>
            </a:r>
            <a:r>
              <a:rPr lang="de-DE" b="1" dirty="0">
                <a:latin typeface="ISOCPEUR" panose="020B0604020202020204" pitchFamily="34" charset="0"/>
                <a:cs typeface="ISOCP_IV25" panose="00000400000000000000" pitchFamily="2" charset="0"/>
              </a:rPr>
              <a:t> Einfehlersicherheit (Twistlockversagen)</a:t>
            </a:r>
            <a:r>
              <a:rPr lang="de-DE" dirty="0">
                <a:latin typeface="ISOCPEUR" panose="020B0604020202020204" pitchFamily="34" charset="0"/>
                <a:cs typeface="ISOCP_IV25" panose="00000400000000000000" pitchFamily="2" charset="0"/>
              </a:rPr>
              <a:t> </a:t>
            </a:r>
          </a:p>
          <a:p>
            <a:pPr marL="0" indent="0">
              <a:buNone/>
            </a:pPr>
            <a:r>
              <a:rPr lang="de-DE" dirty="0">
                <a:latin typeface="ISOCPEUR" panose="020B0604020202020204" pitchFamily="34" charset="0"/>
                <a:cs typeface="ISOCP_IV25" panose="00000400000000000000" pitchFamily="2" charset="0"/>
              </a:rPr>
              <a:t>2) </a:t>
            </a:r>
            <a:r>
              <a:rPr lang="de-DE" b="1" i="1" dirty="0">
                <a:latin typeface="ISOCPEUR" panose="020B0604020202020204" pitchFamily="34" charset="0"/>
                <a:cs typeface="ISOCP_IV25" panose="00000400000000000000" pitchFamily="2" charset="0"/>
              </a:rPr>
              <a:t>w</a:t>
            </a:r>
            <a:r>
              <a:rPr lang="de-DE" b="1" i="1" baseline="-25000" dirty="0">
                <a:latin typeface="ISOCPEUR" panose="020B0604020202020204" pitchFamily="34" charset="0"/>
                <a:cs typeface="ISOCP_IV25" panose="00000400000000000000" pitchFamily="2" charset="0"/>
              </a:rPr>
              <a:t>max</a:t>
            </a:r>
            <a:r>
              <a:rPr lang="de-DE" b="1" dirty="0">
                <a:latin typeface="ISOCPEUR" panose="020B0604020202020204" pitchFamily="34" charset="0"/>
                <a:cs typeface="ISOCP_IV25" panose="00000400000000000000" pitchFamily="2" charset="0"/>
              </a:rPr>
              <a:t>≤</a:t>
            </a:r>
            <a:r>
              <a:rPr lang="de-DE" dirty="0">
                <a:latin typeface="ISOCPEUR" panose="020B0604020202020204" pitchFamily="34" charset="0"/>
                <a:cs typeface="ISOCP_IV25" panose="00000400000000000000" pitchFamily="2" charset="0"/>
              </a:rPr>
              <a:t> </a:t>
            </a:r>
            <a:r>
              <a:rPr lang="de-DE" i="1" dirty="0">
                <a:latin typeface="ISOCPEUR" panose="020B0604020202020204" pitchFamily="34" charset="0"/>
                <a:cs typeface="ISOCP_IV25" panose="00000400000000000000" pitchFamily="2" charset="0"/>
              </a:rPr>
              <a:t>w</a:t>
            </a:r>
            <a:r>
              <a:rPr lang="de-DE" i="1" baseline="-25000" dirty="0">
                <a:latin typeface="ISOCPEUR" panose="020B0604020202020204" pitchFamily="34" charset="0"/>
                <a:cs typeface="ISOCP_IV25" panose="00000400000000000000" pitchFamily="2" charset="0"/>
              </a:rPr>
              <a:t>dop</a:t>
            </a:r>
            <a:r>
              <a:rPr lang="de-DE" dirty="0">
                <a:latin typeface="ISOCPEUR" panose="020B0604020202020204" pitchFamily="34" charset="0"/>
                <a:cs typeface="ISOCP_IV25" panose="00000400000000000000" pitchFamily="2" charset="0"/>
              </a:rPr>
              <a:t>=</a:t>
            </a:r>
            <a:r>
              <a:rPr lang="de-DE" b="1" dirty="0">
                <a:latin typeface="ISOCPEUR" panose="020B0604020202020204" pitchFamily="34" charset="0"/>
                <a:cs typeface="ISOCP_IV25" panose="00000400000000000000" pitchFamily="2" charset="0"/>
              </a:rPr>
              <a:t>2,85 mm</a:t>
            </a:r>
          </a:p>
          <a:p>
            <a:pPr marL="0" indent="0">
              <a:buNone/>
            </a:pPr>
            <a:r>
              <a:rPr lang="de-DE" dirty="0">
                <a:latin typeface="ISOCPEUR" panose="020B0604020202020204" pitchFamily="34" charset="0"/>
                <a:cs typeface="ISOCP_IV25" panose="00000400000000000000" pitchFamily="2" charset="0"/>
              </a:rPr>
              <a:t>3) </a:t>
            </a:r>
            <a:r>
              <a:rPr lang="el-GR" b="1" i="1" dirty="0">
                <a:latin typeface="ISOCPEUR" panose="020B0604020202020204" pitchFamily="34" charset="0"/>
                <a:cs typeface="ISOCP_IV25" panose="00000400000000000000" pitchFamily="2" charset="0"/>
              </a:rPr>
              <a:t>α</a:t>
            </a:r>
            <a:r>
              <a:rPr lang="de-DE" b="1" i="1" baseline="-25000" dirty="0">
                <a:latin typeface="ISOCPEUR" panose="020B0604020202020204" pitchFamily="34" charset="0"/>
                <a:cs typeface="ISOCP_IV25" panose="00000400000000000000" pitchFamily="2" charset="0"/>
              </a:rPr>
              <a:t>max</a:t>
            </a:r>
            <a:r>
              <a:rPr lang="de-DE" b="1" dirty="0">
                <a:latin typeface="ISOCPEUR" panose="020B0604020202020204" pitchFamily="34" charset="0"/>
                <a:cs typeface="ISOCP_IV25" panose="00000400000000000000" pitchFamily="2" charset="0"/>
              </a:rPr>
              <a:t>≤</a:t>
            </a:r>
            <a:r>
              <a:rPr lang="de-DE" dirty="0">
                <a:latin typeface="ISOCPEUR" panose="020B0604020202020204" pitchFamily="34" charset="0"/>
                <a:cs typeface="ISOCP_IV25" panose="00000400000000000000" pitchFamily="2" charset="0"/>
              </a:rPr>
              <a:t> </a:t>
            </a:r>
            <a:r>
              <a:rPr lang="el-GR" i="1" dirty="0">
                <a:latin typeface="ISOCPEUR" panose="020B0604020202020204" pitchFamily="34" charset="0"/>
                <a:cs typeface="ISOCP_IV25" panose="00000400000000000000" pitchFamily="2" charset="0"/>
              </a:rPr>
              <a:t>α</a:t>
            </a:r>
            <a:r>
              <a:rPr lang="de-DE" i="1" baseline="-25000" dirty="0">
                <a:latin typeface="ISOCPEUR" panose="020B0604020202020204" pitchFamily="34" charset="0"/>
                <a:cs typeface="ISOCP_IV25" panose="00000400000000000000" pitchFamily="2" charset="0"/>
              </a:rPr>
              <a:t>dop</a:t>
            </a:r>
            <a:r>
              <a:rPr lang="de-DE" dirty="0">
                <a:latin typeface="ISOCPEUR" panose="020B0604020202020204" pitchFamily="34" charset="0"/>
                <a:cs typeface="ISOCP_IV25" panose="00000400000000000000" pitchFamily="2" charset="0"/>
              </a:rPr>
              <a:t>=</a:t>
            </a:r>
            <a:r>
              <a:rPr lang="de-DE" b="1" dirty="0">
                <a:latin typeface="ISOCPEUR" panose="020B0604020202020204" pitchFamily="34" charset="0"/>
                <a:cs typeface="ISOCP_IV25" panose="00000400000000000000" pitchFamily="2" charset="0"/>
              </a:rPr>
              <a:t>10°</a:t>
            </a:r>
          </a:p>
        </p:txBody>
      </p:sp>
    </p:spTree>
    <p:extLst>
      <p:ext uri="{BB962C8B-B14F-4D97-AF65-F5344CB8AC3E}">
        <p14:creationId xmlns:p14="http://schemas.microsoft.com/office/powerpoint/2010/main" val="18158836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BE6E0-2E69-4687-98C1-00D6EA0C2151}"/>
              </a:ext>
            </a:extLst>
          </p:cNvPr>
          <p:cNvSpPr>
            <a:spLocks noGrp="1"/>
          </p:cNvSpPr>
          <p:nvPr>
            <p:ph type="title"/>
          </p:nvPr>
        </p:nvSpPr>
        <p:spPr>
          <a:xfrm>
            <a:off x="-1" y="0"/>
            <a:ext cx="12191999" cy="1325563"/>
          </a:xfrm>
        </p:spPr>
        <p:txBody>
          <a:bodyPr/>
          <a:lstStyle/>
          <a:p>
            <a:r>
              <a:rPr lang="de-DE" dirty="0">
                <a:latin typeface="ISOCPEUR" panose="020B0604020202020204" pitchFamily="34" charset="0"/>
              </a:rPr>
              <a:t>Modalanalyse</a:t>
            </a:r>
            <a:endParaRPr lang="hr-HR" dirty="0">
              <a:latin typeface="ISOCPEUR" panose="020B0604020202020204" pitchFamily="34" charset="0"/>
            </a:endParaRPr>
          </a:p>
        </p:txBody>
      </p:sp>
      <p:sp>
        <p:nvSpPr>
          <p:cNvPr id="11" name="Content Placeholder 2">
            <a:extLst>
              <a:ext uri="{FF2B5EF4-FFF2-40B4-BE49-F238E27FC236}">
                <a16:creationId xmlns:a16="http://schemas.microsoft.com/office/drawing/2014/main" id="{54AC7E6F-EC8C-4042-802C-6DB477DC3717}"/>
              </a:ext>
            </a:extLst>
          </p:cNvPr>
          <p:cNvSpPr>
            <a:spLocks noGrp="1"/>
          </p:cNvSpPr>
          <p:nvPr>
            <p:ph idx="1"/>
          </p:nvPr>
        </p:nvSpPr>
        <p:spPr>
          <a:xfrm>
            <a:off x="0" y="1331424"/>
            <a:ext cx="11176986" cy="3792837"/>
          </a:xfrm>
        </p:spPr>
        <p:txBody>
          <a:bodyPr/>
          <a:lstStyle/>
          <a:p>
            <a:pPr>
              <a:buFontTx/>
              <a:buChar char="-"/>
            </a:pPr>
            <a:r>
              <a:rPr lang="de-DE" dirty="0">
                <a:latin typeface="ISOCPEUR" panose="020B0604020202020204" pitchFamily="34" charset="0"/>
              </a:rPr>
              <a:t>Platte unter Zwangsschwingungen</a:t>
            </a:r>
            <a:endParaRPr lang="hr-HR" dirty="0">
              <a:latin typeface="ISOCPEUR" panose="020B0604020202020204" pitchFamily="34" charset="0"/>
            </a:endParaRPr>
          </a:p>
        </p:txBody>
      </p:sp>
      <p:pic>
        <p:nvPicPr>
          <p:cNvPr id="5" name="Picture 4">
            <a:extLst>
              <a:ext uri="{FF2B5EF4-FFF2-40B4-BE49-F238E27FC236}">
                <a16:creationId xmlns:a16="http://schemas.microsoft.com/office/drawing/2014/main" id="{9053269B-DB7C-4AE5-B49F-9BD853FBE1EB}"/>
              </a:ext>
            </a:extLst>
          </p:cNvPr>
          <p:cNvPicPr>
            <a:picLocks noChangeAspect="1"/>
          </p:cNvPicPr>
          <p:nvPr/>
        </p:nvPicPr>
        <p:blipFill>
          <a:blip r:embed="rId2"/>
          <a:stretch>
            <a:fillRect/>
          </a:stretch>
        </p:blipFill>
        <p:spPr>
          <a:xfrm>
            <a:off x="9855796" y="0"/>
            <a:ext cx="2336202" cy="6858000"/>
          </a:xfrm>
          <a:prstGeom prst="rect">
            <a:avLst/>
          </a:prstGeom>
        </p:spPr>
      </p:pic>
      <p:pic>
        <p:nvPicPr>
          <p:cNvPr id="8" name="Picture 7">
            <a:extLst>
              <a:ext uri="{FF2B5EF4-FFF2-40B4-BE49-F238E27FC236}">
                <a16:creationId xmlns:a16="http://schemas.microsoft.com/office/drawing/2014/main" id="{A2ED0C04-7870-40A0-9A76-F3007FD77B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930492"/>
            <a:ext cx="8096435" cy="4927508"/>
          </a:xfrm>
          <a:prstGeom prst="rect">
            <a:avLst/>
          </a:prstGeom>
        </p:spPr>
      </p:pic>
    </p:spTree>
    <p:extLst>
      <p:ext uri="{BB962C8B-B14F-4D97-AF65-F5344CB8AC3E}">
        <p14:creationId xmlns:p14="http://schemas.microsoft.com/office/powerpoint/2010/main" val="40625017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7A6C3E6-804D-41B4-9E29-9CEC62FFDA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5625000" cy="6858000"/>
          </a:xfrm>
          <a:prstGeom prst="rect">
            <a:avLst/>
          </a:prstGeom>
        </p:spPr>
      </p:pic>
      <p:pic>
        <p:nvPicPr>
          <p:cNvPr id="13" name="Picture 12">
            <a:extLst>
              <a:ext uri="{FF2B5EF4-FFF2-40B4-BE49-F238E27FC236}">
                <a16:creationId xmlns:a16="http://schemas.microsoft.com/office/drawing/2014/main" id="{394322DB-7680-4433-B725-D681741265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25000" y="863435"/>
            <a:ext cx="6567000" cy="4635106"/>
          </a:xfrm>
          <a:prstGeom prst="rect">
            <a:avLst/>
          </a:prstGeom>
        </p:spPr>
      </p:pic>
    </p:spTree>
    <p:extLst>
      <p:ext uri="{BB962C8B-B14F-4D97-AF65-F5344CB8AC3E}">
        <p14:creationId xmlns:p14="http://schemas.microsoft.com/office/powerpoint/2010/main" val="37046886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BE6E0-2E69-4687-98C1-00D6EA0C2151}"/>
              </a:ext>
            </a:extLst>
          </p:cNvPr>
          <p:cNvSpPr>
            <a:spLocks noGrp="1"/>
          </p:cNvSpPr>
          <p:nvPr>
            <p:ph type="title"/>
          </p:nvPr>
        </p:nvSpPr>
        <p:spPr>
          <a:xfrm>
            <a:off x="-1" y="0"/>
            <a:ext cx="12191999" cy="1325563"/>
          </a:xfrm>
        </p:spPr>
        <p:txBody>
          <a:bodyPr/>
          <a:lstStyle/>
          <a:p>
            <a:r>
              <a:rPr lang="de-DE" dirty="0">
                <a:latin typeface="ISOCPEUR" panose="020B0604020202020204" pitchFamily="34" charset="0"/>
              </a:rPr>
              <a:t>Bruchmechanik</a:t>
            </a:r>
            <a:endParaRPr lang="hr-HR" dirty="0">
              <a:latin typeface="ISOCPEUR" panose="020B0604020202020204" pitchFamily="34" charset="0"/>
            </a:endParaRPr>
          </a:p>
        </p:txBody>
      </p:sp>
      <p:sp>
        <p:nvSpPr>
          <p:cNvPr id="11" name="Content Placeholder 2">
            <a:extLst>
              <a:ext uri="{FF2B5EF4-FFF2-40B4-BE49-F238E27FC236}">
                <a16:creationId xmlns:a16="http://schemas.microsoft.com/office/drawing/2014/main" id="{54AC7E6F-EC8C-4042-802C-6DB477DC3717}"/>
              </a:ext>
            </a:extLst>
          </p:cNvPr>
          <p:cNvSpPr>
            <a:spLocks noGrp="1"/>
          </p:cNvSpPr>
          <p:nvPr>
            <p:ph idx="1"/>
          </p:nvPr>
        </p:nvSpPr>
        <p:spPr>
          <a:xfrm>
            <a:off x="0" y="1331424"/>
            <a:ext cx="12192000" cy="3792837"/>
          </a:xfrm>
        </p:spPr>
        <p:txBody>
          <a:bodyPr/>
          <a:lstStyle/>
          <a:p>
            <a:pPr>
              <a:buFontTx/>
              <a:buChar char="-"/>
            </a:pPr>
            <a:r>
              <a:rPr lang="de-DE" dirty="0">
                <a:latin typeface="ISOCPEUR" panose="020B0604020202020204" pitchFamily="34" charset="0"/>
              </a:rPr>
              <a:t>Berechnung des Spannungsintensitätskoeffizienten für 3-Punkt-Biegeversuchprobe</a:t>
            </a:r>
            <a:endParaRPr lang="hr-HR" dirty="0">
              <a:latin typeface="ISOCPEUR" panose="020B0604020202020204" pitchFamily="34" charset="0"/>
            </a:endParaRPr>
          </a:p>
        </p:txBody>
      </p:sp>
      <p:pic>
        <p:nvPicPr>
          <p:cNvPr id="4" name="Picture 3">
            <a:extLst>
              <a:ext uri="{FF2B5EF4-FFF2-40B4-BE49-F238E27FC236}">
                <a16:creationId xmlns:a16="http://schemas.microsoft.com/office/drawing/2014/main" id="{E235CF63-28EB-4925-A592-938F8FD4DED6}"/>
              </a:ext>
            </a:extLst>
          </p:cNvPr>
          <p:cNvPicPr>
            <a:picLocks noChangeAspect="1"/>
          </p:cNvPicPr>
          <p:nvPr/>
        </p:nvPicPr>
        <p:blipFill>
          <a:blip r:embed="rId2"/>
          <a:stretch>
            <a:fillRect/>
          </a:stretch>
        </p:blipFill>
        <p:spPr>
          <a:xfrm>
            <a:off x="2860414" y="2066153"/>
            <a:ext cx="6629815" cy="4791847"/>
          </a:xfrm>
          <a:prstGeom prst="rect">
            <a:avLst/>
          </a:prstGeom>
        </p:spPr>
      </p:pic>
    </p:spTree>
    <p:extLst>
      <p:ext uri="{BB962C8B-B14F-4D97-AF65-F5344CB8AC3E}">
        <p14:creationId xmlns:p14="http://schemas.microsoft.com/office/powerpoint/2010/main" val="40920335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9FCE8ACB-7D9E-47B1-BCB0-6945A4A19A5B}"/>
              </a:ext>
            </a:extLst>
          </p:cNvPr>
          <p:cNvPicPr>
            <a:picLocks noChangeAspect="1"/>
          </p:cNvPicPr>
          <p:nvPr/>
        </p:nvPicPr>
        <p:blipFill>
          <a:blip r:embed="rId2"/>
          <a:stretch>
            <a:fillRect/>
          </a:stretch>
        </p:blipFill>
        <p:spPr>
          <a:xfrm>
            <a:off x="0" y="0"/>
            <a:ext cx="5147733" cy="6858000"/>
          </a:xfrm>
          <a:prstGeom prst="rect">
            <a:avLst/>
          </a:prstGeom>
        </p:spPr>
      </p:pic>
      <p:pic>
        <p:nvPicPr>
          <p:cNvPr id="12" name="Picture 11">
            <a:extLst>
              <a:ext uri="{FF2B5EF4-FFF2-40B4-BE49-F238E27FC236}">
                <a16:creationId xmlns:a16="http://schemas.microsoft.com/office/drawing/2014/main" id="{079DF037-F8BA-4C1D-8FFF-E7A5E74A8E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47733" y="1429306"/>
            <a:ext cx="7036378" cy="3551069"/>
          </a:xfrm>
          <a:prstGeom prst="rect">
            <a:avLst/>
          </a:prstGeom>
        </p:spPr>
      </p:pic>
    </p:spTree>
    <p:extLst>
      <p:ext uri="{BB962C8B-B14F-4D97-AF65-F5344CB8AC3E}">
        <p14:creationId xmlns:p14="http://schemas.microsoft.com/office/powerpoint/2010/main" val="12995616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BE6E0-2E69-4687-98C1-00D6EA0C2151}"/>
              </a:ext>
            </a:extLst>
          </p:cNvPr>
          <p:cNvSpPr>
            <a:spLocks noGrp="1"/>
          </p:cNvSpPr>
          <p:nvPr>
            <p:ph type="title"/>
          </p:nvPr>
        </p:nvSpPr>
        <p:spPr>
          <a:xfrm>
            <a:off x="-1" y="0"/>
            <a:ext cx="12191999" cy="1325563"/>
          </a:xfrm>
        </p:spPr>
        <p:txBody>
          <a:bodyPr/>
          <a:lstStyle/>
          <a:p>
            <a:r>
              <a:rPr lang="de-DE" dirty="0">
                <a:latin typeface="ISOCPEUR" panose="020B0604020202020204" pitchFamily="34" charset="0"/>
              </a:rPr>
              <a:t>MKS – 5-Zylinder Sternmotor</a:t>
            </a:r>
            <a:endParaRPr lang="hr-HR" dirty="0">
              <a:latin typeface="ISOCPEUR" panose="020B0604020202020204" pitchFamily="34" charset="0"/>
            </a:endParaRPr>
          </a:p>
        </p:txBody>
      </p:sp>
      <p:sp>
        <p:nvSpPr>
          <p:cNvPr id="11" name="Content Placeholder 2">
            <a:extLst>
              <a:ext uri="{FF2B5EF4-FFF2-40B4-BE49-F238E27FC236}">
                <a16:creationId xmlns:a16="http://schemas.microsoft.com/office/drawing/2014/main" id="{54AC7E6F-EC8C-4042-802C-6DB477DC3717}"/>
              </a:ext>
            </a:extLst>
          </p:cNvPr>
          <p:cNvSpPr>
            <a:spLocks noGrp="1"/>
          </p:cNvSpPr>
          <p:nvPr>
            <p:ph idx="1"/>
          </p:nvPr>
        </p:nvSpPr>
        <p:spPr>
          <a:xfrm>
            <a:off x="0" y="1331424"/>
            <a:ext cx="12191998" cy="3792837"/>
          </a:xfrm>
        </p:spPr>
        <p:txBody>
          <a:bodyPr/>
          <a:lstStyle/>
          <a:p>
            <a:pPr>
              <a:buFontTx/>
              <a:buChar char="-"/>
            </a:pPr>
            <a:r>
              <a:rPr lang="de-DE" dirty="0">
                <a:latin typeface="ISOCPEUR" panose="020B0604020202020204" pitchFamily="34" charset="0"/>
              </a:rPr>
              <a:t>Unterschied zwischen herkömmlichem Kurbeltrieb und Kurbeltrieb mit gleichartigen Pleuelstangen</a:t>
            </a:r>
            <a:endParaRPr lang="hr-HR" dirty="0">
              <a:latin typeface="ISOCPEUR" panose="020B0604020202020204" pitchFamily="34" charset="0"/>
            </a:endParaRPr>
          </a:p>
        </p:txBody>
      </p:sp>
      <p:pic>
        <p:nvPicPr>
          <p:cNvPr id="13" name="Picture 12">
            <a:extLst>
              <a:ext uri="{FF2B5EF4-FFF2-40B4-BE49-F238E27FC236}">
                <a16:creationId xmlns:a16="http://schemas.microsoft.com/office/drawing/2014/main" id="{C82E9FF6-992E-4058-82E3-7290E6A8C2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07659" y="1876357"/>
            <a:ext cx="4184340" cy="4981643"/>
          </a:xfrm>
          <a:prstGeom prst="rect">
            <a:avLst/>
          </a:prstGeom>
        </p:spPr>
      </p:pic>
      <p:pic>
        <p:nvPicPr>
          <p:cNvPr id="15" name="Picture 14">
            <a:extLst>
              <a:ext uri="{FF2B5EF4-FFF2-40B4-BE49-F238E27FC236}">
                <a16:creationId xmlns:a16="http://schemas.microsoft.com/office/drawing/2014/main" id="{55377E6F-3D01-4B00-B936-C9A4E17CE6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59839" y="1876356"/>
            <a:ext cx="4184340" cy="4981643"/>
          </a:xfrm>
          <a:prstGeom prst="rect">
            <a:avLst/>
          </a:prstGeom>
        </p:spPr>
      </p:pic>
    </p:spTree>
    <p:extLst>
      <p:ext uri="{BB962C8B-B14F-4D97-AF65-F5344CB8AC3E}">
        <p14:creationId xmlns:p14="http://schemas.microsoft.com/office/powerpoint/2010/main" val="12831975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2">
            <a:extLst>
              <a:ext uri="{FF2B5EF4-FFF2-40B4-BE49-F238E27FC236}">
                <a16:creationId xmlns:a16="http://schemas.microsoft.com/office/drawing/2014/main" id="{54AC7E6F-EC8C-4042-802C-6DB477DC3717}"/>
              </a:ext>
            </a:extLst>
          </p:cNvPr>
          <p:cNvSpPr>
            <a:spLocks noGrp="1"/>
          </p:cNvSpPr>
          <p:nvPr>
            <p:ph idx="1"/>
          </p:nvPr>
        </p:nvSpPr>
        <p:spPr>
          <a:xfrm>
            <a:off x="2" y="0"/>
            <a:ext cx="12191998" cy="3792837"/>
          </a:xfrm>
        </p:spPr>
        <p:txBody>
          <a:bodyPr/>
          <a:lstStyle/>
          <a:p>
            <a:pPr>
              <a:buFontTx/>
              <a:buChar char="-"/>
            </a:pPr>
            <a:r>
              <a:rPr lang="de-DE" dirty="0">
                <a:latin typeface="ISOCPEUR" panose="020B0604020202020204" pitchFamily="34" charset="0"/>
              </a:rPr>
              <a:t>Abstimmung der Gegengewichte</a:t>
            </a:r>
          </a:p>
          <a:p>
            <a:pPr>
              <a:buFontTx/>
              <a:buChar char="-"/>
            </a:pPr>
            <a:r>
              <a:rPr lang="de-DE" dirty="0">
                <a:latin typeface="ISOCPEUR" panose="020B0604020202020204" pitchFamily="34" charset="0"/>
              </a:rPr>
              <a:t>Ausgleich von Momenten I. Ordnung</a:t>
            </a:r>
            <a:endParaRPr lang="hr-HR" dirty="0">
              <a:latin typeface="ISOCPEUR" panose="020B0604020202020204" pitchFamily="34" charset="0"/>
            </a:endParaRPr>
          </a:p>
        </p:txBody>
      </p:sp>
      <p:pic>
        <p:nvPicPr>
          <p:cNvPr id="6" name="Picture 5">
            <a:extLst>
              <a:ext uri="{FF2B5EF4-FFF2-40B4-BE49-F238E27FC236}">
                <a16:creationId xmlns:a16="http://schemas.microsoft.com/office/drawing/2014/main" id="{AC87C55B-F708-4DAD-8CE1-A0C49CC55C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45218"/>
            <a:ext cx="3858414" cy="5712781"/>
          </a:xfrm>
          <a:prstGeom prst="rect">
            <a:avLst/>
          </a:prstGeom>
        </p:spPr>
      </p:pic>
      <p:pic>
        <p:nvPicPr>
          <p:cNvPr id="8" name="Picture 7">
            <a:extLst>
              <a:ext uri="{FF2B5EF4-FFF2-40B4-BE49-F238E27FC236}">
                <a16:creationId xmlns:a16="http://schemas.microsoft.com/office/drawing/2014/main" id="{4DEC6D90-63AA-4732-9A76-F5A433A05E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38504" y="1145217"/>
            <a:ext cx="3886702" cy="5712782"/>
          </a:xfrm>
          <a:prstGeom prst="rect">
            <a:avLst/>
          </a:prstGeom>
        </p:spPr>
      </p:pic>
      <p:pic>
        <p:nvPicPr>
          <p:cNvPr id="10" name="Picture 9">
            <a:extLst>
              <a:ext uri="{FF2B5EF4-FFF2-40B4-BE49-F238E27FC236}">
                <a16:creationId xmlns:a16="http://schemas.microsoft.com/office/drawing/2014/main" id="{ED26EC4E-5DCD-44F5-93C4-14B8869A66C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05296" y="1145217"/>
            <a:ext cx="3886702" cy="5712782"/>
          </a:xfrm>
          <a:prstGeom prst="rect">
            <a:avLst/>
          </a:prstGeom>
        </p:spPr>
      </p:pic>
    </p:spTree>
    <p:extLst>
      <p:ext uri="{BB962C8B-B14F-4D97-AF65-F5344CB8AC3E}">
        <p14:creationId xmlns:p14="http://schemas.microsoft.com/office/powerpoint/2010/main" val="24616583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2">
            <a:extLst>
              <a:ext uri="{FF2B5EF4-FFF2-40B4-BE49-F238E27FC236}">
                <a16:creationId xmlns:a16="http://schemas.microsoft.com/office/drawing/2014/main" id="{54AC7E6F-EC8C-4042-802C-6DB477DC3717}"/>
              </a:ext>
            </a:extLst>
          </p:cNvPr>
          <p:cNvSpPr>
            <a:spLocks noGrp="1"/>
          </p:cNvSpPr>
          <p:nvPr>
            <p:ph idx="1"/>
          </p:nvPr>
        </p:nvSpPr>
        <p:spPr>
          <a:xfrm>
            <a:off x="2" y="0"/>
            <a:ext cx="12191998" cy="3792837"/>
          </a:xfrm>
        </p:spPr>
        <p:txBody>
          <a:bodyPr/>
          <a:lstStyle/>
          <a:p>
            <a:pPr>
              <a:buFontTx/>
              <a:buChar char="-"/>
            </a:pPr>
            <a:r>
              <a:rPr lang="de-DE" dirty="0">
                <a:latin typeface="ISOCPEUR" panose="020B0604020202020204" pitchFamily="34" charset="0"/>
              </a:rPr>
              <a:t>Ausgleich von Kräften II. Ordnung</a:t>
            </a:r>
            <a:endParaRPr lang="hr-HR" dirty="0">
              <a:latin typeface="ISOCPEUR" panose="020B0604020202020204" pitchFamily="34" charset="0"/>
            </a:endParaRPr>
          </a:p>
        </p:txBody>
      </p:sp>
      <p:pic>
        <p:nvPicPr>
          <p:cNvPr id="3" name="Picture 2">
            <a:extLst>
              <a:ext uri="{FF2B5EF4-FFF2-40B4-BE49-F238E27FC236}">
                <a16:creationId xmlns:a16="http://schemas.microsoft.com/office/drawing/2014/main" id="{D9104E49-C245-4194-878F-05D0227E20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61639"/>
            <a:ext cx="4351776" cy="6396361"/>
          </a:xfrm>
          <a:prstGeom prst="rect">
            <a:avLst/>
          </a:prstGeom>
        </p:spPr>
      </p:pic>
      <p:pic>
        <p:nvPicPr>
          <p:cNvPr id="5" name="Picture 4">
            <a:extLst>
              <a:ext uri="{FF2B5EF4-FFF2-40B4-BE49-F238E27FC236}">
                <a16:creationId xmlns:a16="http://schemas.microsoft.com/office/drawing/2014/main" id="{21AB0EAD-DE6A-4FBA-A70C-072A1C3EAC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40225" y="461638"/>
            <a:ext cx="4351776" cy="6396361"/>
          </a:xfrm>
          <a:prstGeom prst="rect">
            <a:avLst/>
          </a:prstGeom>
        </p:spPr>
      </p:pic>
    </p:spTree>
    <p:extLst>
      <p:ext uri="{BB962C8B-B14F-4D97-AF65-F5344CB8AC3E}">
        <p14:creationId xmlns:p14="http://schemas.microsoft.com/office/powerpoint/2010/main" val="4969391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95F98E9E-3A19-4BC7-A851-A7D00B402F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41711" y="892055"/>
            <a:ext cx="5850289" cy="5965946"/>
          </a:xfrm>
          <a:prstGeom prst="rect">
            <a:avLst/>
          </a:prstGeom>
        </p:spPr>
      </p:pic>
      <p:sp>
        <p:nvSpPr>
          <p:cNvPr id="2" name="Title 1">
            <a:extLst>
              <a:ext uri="{FF2B5EF4-FFF2-40B4-BE49-F238E27FC236}">
                <a16:creationId xmlns:a16="http://schemas.microsoft.com/office/drawing/2014/main" id="{8B92C053-C1AE-4B70-BA14-22EC5CF90FB4}"/>
              </a:ext>
            </a:extLst>
          </p:cNvPr>
          <p:cNvSpPr>
            <a:spLocks noGrp="1"/>
          </p:cNvSpPr>
          <p:nvPr>
            <p:ph type="title"/>
          </p:nvPr>
        </p:nvSpPr>
        <p:spPr>
          <a:xfrm>
            <a:off x="0" y="0"/>
            <a:ext cx="10515600" cy="1325563"/>
          </a:xfrm>
        </p:spPr>
        <p:txBody>
          <a:bodyPr/>
          <a:lstStyle/>
          <a:p>
            <a:r>
              <a:rPr lang="de-DE" dirty="0">
                <a:latin typeface="ISOCPEUR" panose="020B0604020202020204" pitchFamily="34" charset="0"/>
              </a:rPr>
              <a:t>Erstellung und Verifizierung des Berechnungsmodells </a:t>
            </a:r>
            <a:endParaRPr lang="hr-HR" dirty="0">
              <a:latin typeface="ISOCPEUR" panose="020B0604020202020204" pitchFamily="34" charset="0"/>
            </a:endParaRPr>
          </a:p>
        </p:txBody>
      </p:sp>
      <p:sp>
        <p:nvSpPr>
          <p:cNvPr id="3" name="Content Placeholder 2">
            <a:extLst>
              <a:ext uri="{FF2B5EF4-FFF2-40B4-BE49-F238E27FC236}">
                <a16:creationId xmlns:a16="http://schemas.microsoft.com/office/drawing/2014/main" id="{96B3CE1F-BE4A-42F9-BA02-6689E9C22603}"/>
              </a:ext>
            </a:extLst>
          </p:cNvPr>
          <p:cNvSpPr>
            <a:spLocks noGrp="1"/>
          </p:cNvSpPr>
          <p:nvPr>
            <p:ph idx="1"/>
          </p:nvPr>
        </p:nvSpPr>
        <p:spPr>
          <a:xfrm>
            <a:off x="0" y="1331424"/>
            <a:ext cx="12192000" cy="5526576"/>
          </a:xfrm>
        </p:spPr>
        <p:txBody>
          <a:bodyPr/>
          <a:lstStyle/>
          <a:p>
            <a:pPr>
              <a:buFontTx/>
              <a:buChar char="-"/>
            </a:pPr>
            <a:r>
              <a:rPr lang="de-DE" dirty="0">
                <a:latin typeface="ISOCPEUR" panose="020B0604020202020204" pitchFamily="34" charset="0"/>
              </a:rPr>
              <a:t>s</a:t>
            </a:r>
            <a:r>
              <a:rPr lang="de-DE" sz="2800" dirty="0">
                <a:latin typeface="ISOCPEUR" panose="020B0604020202020204" pitchFamily="34" charset="0"/>
              </a:rPr>
              <a:t>imples 3D-Berechnungsmodell:</a:t>
            </a:r>
          </a:p>
          <a:p>
            <a:pPr lvl="4">
              <a:buFontTx/>
              <a:buChar char="-"/>
            </a:pPr>
            <a:r>
              <a:rPr lang="de-DE" sz="2800" b="1" dirty="0">
                <a:latin typeface="ISOCPEUR" panose="020B0604020202020204" pitchFamily="34" charset="0"/>
              </a:rPr>
              <a:t>Loslager </a:t>
            </a:r>
            <a:r>
              <a:rPr lang="de-DE" sz="2800" dirty="0">
                <a:latin typeface="ISOCPEUR" panose="020B0604020202020204" pitchFamily="34" charset="0"/>
              </a:rPr>
              <a:t>statt Seilen</a:t>
            </a:r>
          </a:p>
          <a:p>
            <a:pPr lvl="4">
              <a:buFontTx/>
              <a:buChar char="-"/>
            </a:pPr>
            <a:r>
              <a:rPr lang="de-DE" sz="2800" b="1" dirty="0">
                <a:latin typeface="ISOCPEUR" panose="020B0604020202020204" pitchFamily="34" charset="0"/>
              </a:rPr>
              <a:t>Symmetrie</a:t>
            </a:r>
          </a:p>
          <a:p>
            <a:pPr lvl="4">
              <a:buFontTx/>
              <a:buChar char="-"/>
            </a:pPr>
            <a:r>
              <a:rPr lang="de-DE" sz="2800" b="1" dirty="0">
                <a:latin typeface="ISOCPEUR" panose="020B0604020202020204" pitchFamily="34" charset="0"/>
              </a:rPr>
              <a:t>Punktlasten </a:t>
            </a:r>
            <a:r>
              <a:rPr lang="de-DE" sz="2800" dirty="0">
                <a:latin typeface="ISOCPEUR" panose="020B0604020202020204" pitchFamily="34" charset="0"/>
              </a:rPr>
              <a:t>an den Ecken</a:t>
            </a:r>
          </a:p>
          <a:p>
            <a:pPr marL="1828800" lvl="4" indent="0">
              <a:buNone/>
            </a:pPr>
            <a:endParaRPr lang="hr-HR" b="1" dirty="0">
              <a:latin typeface="ISOCPEUR" panose="020B0604020202020204" pitchFamily="34" charset="0"/>
            </a:endParaRPr>
          </a:p>
        </p:txBody>
      </p:sp>
      <p:pic>
        <p:nvPicPr>
          <p:cNvPr id="6" name="Picture 5">
            <a:extLst>
              <a:ext uri="{FF2B5EF4-FFF2-40B4-BE49-F238E27FC236}">
                <a16:creationId xmlns:a16="http://schemas.microsoft.com/office/drawing/2014/main" id="{54748D89-DD37-487C-8B0D-7521B7F6D1D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630968"/>
            <a:ext cx="6341711" cy="3227032"/>
          </a:xfrm>
          <a:prstGeom prst="rect">
            <a:avLst/>
          </a:prstGeom>
        </p:spPr>
      </p:pic>
      <p:cxnSp>
        <p:nvCxnSpPr>
          <p:cNvPr id="14" name="Straight Arrow Connector 13">
            <a:extLst>
              <a:ext uri="{FF2B5EF4-FFF2-40B4-BE49-F238E27FC236}">
                <a16:creationId xmlns:a16="http://schemas.microsoft.com/office/drawing/2014/main" id="{5A980FAA-FE16-4694-AAD7-158313FB31E0}"/>
              </a:ext>
            </a:extLst>
          </p:cNvPr>
          <p:cNvCxnSpPr/>
          <p:nvPr/>
        </p:nvCxnSpPr>
        <p:spPr>
          <a:xfrm>
            <a:off x="5033727" y="3241141"/>
            <a:ext cx="3992578" cy="1656784"/>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89EEF8B3-10B8-449F-9D24-6A7BDBD2CFD0}"/>
              </a:ext>
            </a:extLst>
          </p:cNvPr>
          <p:cNvCxnSpPr>
            <a:cxnSpLocks/>
          </p:cNvCxnSpPr>
          <p:nvPr/>
        </p:nvCxnSpPr>
        <p:spPr>
          <a:xfrm>
            <a:off x="3702867" y="2471596"/>
            <a:ext cx="2525917" cy="253497"/>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cxnSp>
        <p:nvCxnSpPr>
          <p:cNvPr id="18" name="Straight Arrow Connector 17">
            <a:extLst>
              <a:ext uri="{FF2B5EF4-FFF2-40B4-BE49-F238E27FC236}">
                <a16:creationId xmlns:a16="http://schemas.microsoft.com/office/drawing/2014/main" id="{4B64B52C-3295-4724-A21B-973D02980F0C}"/>
              </a:ext>
            </a:extLst>
          </p:cNvPr>
          <p:cNvCxnSpPr>
            <a:cxnSpLocks/>
          </p:cNvCxnSpPr>
          <p:nvPr/>
        </p:nvCxnSpPr>
        <p:spPr>
          <a:xfrm>
            <a:off x="5448677" y="2023185"/>
            <a:ext cx="3577628" cy="208253"/>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sp>
        <p:nvSpPr>
          <p:cNvPr id="20" name="TextBox 19">
            <a:extLst>
              <a:ext uri="{FF2B5EF4-FFF2-40B4-BE49-F238E27FC236}">
                <a16:creationId xmlns:a16="http://schemas.microsoft.com/office/drawing/2014/main" id="{94B81E85-888C-4E2B-8257-629D632D29E3}"/>
              </a:ext>
            </a:extLst>
          </p:cNvPr>
          <p:cNvSpPr txBox="1"/>
          <p:nvPr/>
        </p:nvSpPr>
        <p:spPr>
          <a:xfrm>
            <a:off x="9489779" y="2023185"/>
            <a:ext cx="724878" cy="523220"/>
          </a:xfrm>
          <a:prstGeom prst="rect">
            <a:avLst/>
          </a:prstGeom>
          <a:noFill/>
        </p:spPr>
        <p:txBody>
          <a:bodyPr wrap="none" rtlCol="0">
            <a:spAutoFit/>
          </a:bodyPr>
          <a:lstStyle/>
          <a:p>
            <a:r>
              <a:rPr lang="de-DE" sz="2800" i="1" dirty="0">
                <a:latin typeface="ISOCPEUR" panose="020B0604020202020204" pitchFamily="34" charset="0"/>
              </a:rPr>
              <a:t>w</a:t>
            </a:r>
            <a:r>
              <a:rPr lang="de-DE" sz="2800" dirty="0">
                <a:latin typeface="ISOCPEUR" panose="020B0604020202020204" pitchFamily="34" charset="0"/>
              </a:rPr>
              <a:t>=0</a:t>
            </a:r>
            <a:endParaRPr lang="hr-HR" sz="2800" dirty="0">
              <a:latin typeface="ISOCPEUR" panose="020B0604020202020204" pitchFamily="34" charset="0"/>
            </a:endParaRPr>
          </a:p>
        </p:txBody>
      </p:sp>
      <p:sp>
        <p:nvSpPr>
          <p:cNvPr id="21" name="TextBox 20">
            <a:extLst>
              <a:ext uri="{FF2B5EF4-FFF2-40B4-BE49-F238E27FC236}">
                <a16:creationId xmlns:a16="http://schemas.microsoft.com/office/drawing/2014/main" id="{EE6C2687-8008-46AE-8E9C-7E943CD372DC}"/>
              </a:ext>
            </a:extLst>
          </p:cNvPr>
          <p:cNvSpPr txBox="1"/>
          <p:nvPr/>
        </p:nvSpPr>
        <p:spPr>
          <a:xfrm>
            <a:off x="8446757" y="5907628"/>
            <a:ext cx="1640193" cy="523220"/>
          </a:xfrm>
          <a:prstGeom prst="rect">
            <a:avLst/>
          </a:prstGeom>
          <a:noFill/>
        </p:spPr>
        <p:txBody>
          <a:bodyPr wrap="none" rtlCol="0">
            <a:spAutoFit/>
          </a:bodyPr>
          <a:lstStyle/>
          <a:p>
            <a:r>
              <a:rPr lang="de-DE" sz="2800" i="1" dirty="0">
                <a:latin typeface="ISOCPEUR" panose="020B0604020202020204" pitchFamily="34" charset="0"/>
              </a:rPr>
              <a:t>F</a:t>
            </a:r>
            <a:r>
              <a:rPr lang="de-DE" sz="2800" dirty="0">
                <a:latin typeface="ISOCPEUR" panose="020B0604020202020204" pitchFamily="34" charset="0"/>
              </a:rPr>
              <a:t>=0,43 MN</a:t>
            </a:r>
            <a:endParaRPr lang="hr-HR" sz="2800" dirty="0">
              <a:latin typeface="ISOCPEUR" panose="020B0604020202020204" pitchFamily="34" charset="0"/>
            </a:endParaRPr>
          </a:p>
        </p:txBody>
      </p:sp>
    </p:spTree>
    <p:extLst>
      <p:ext uri="{BB962C8B-B14F-4D97-AF65-F5344CB8AC3E}">
        <p14:creationId xmlns:p14="http://schemas.microsoft.com/office/powerpoint/2010/main" val="25660052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C5ABA251-8AD4-4758-B979-82745FC544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95477" y="638270"/>
            <a:ext cx="6196523" cy="3109865"/>
          </a:xfrm>
          <a:prstGeom prst="rect">
            <a:avLst/>
          </a:prstGeom>
        </p:spPr>
      </p:pic>
      <p:sp>
        <p:nvSpPr>
          <p:cNvPr id="2" name="Title 1">
            <a:extLst>
              <a:ext uri="{FF2B5EF4-FFF2-40B4-BE49-F238E27FC236}">
                <a16:creationId xmlns:a16="http://schemas.microsoft.com/office/drawing/2014/main" id="{8B92C053-C1AE-4B70-BA14-22EC5CF90FB4}"/>
              </a:ext>
            </a:extLst>
          </p:cNvPr>
          <p:cNvSpPr>
            <a:spLocks noGrp="1"/>
          </p:cNvSpPr>
          <p:nvPr>
            <p:ph type="title"/>
          </p:nvPr>
        </p:nvSpPr>
        <p:spPr>
          <a:xfrm>
            <a:off x="0" y="0"/>
            <a:ext cx="10515600" cy="1325563"/>
          </a:xfrm>
        </p:spPr>
        <p:txBody>
          <a:bodyPr/>
          <a:lstStyle/>
          <a:p>
            <a:r>
              <a:rPr lang="de-DE" dirty="0">
                <a:latin typeface="ISOCPEUR" panose="020B0604020202020204" pitchFamily="34" charset="0"/>
              </a:rPr>
              <a:t>Erstellung und Verifizierung des Berechnungsmodells </a:t>
            </a:r>
            <a:endParaRPr lang="hr-HR" dirty="0">
              <a:latin typeface="ISOCPEUR" panose="020B0604020202020204" pitchFamily="34" charset="0"/>
            </a:endParaRPr>
          </a:p>
        </p:txBody>
      </p:sp>
      <p:sp>
        <p:nvSpPr>
          <p:cNvPr id="3" name="Content Placeholder 2">
            <a:extLst>
              <a:ext uri="{FF2B5EF4-FFF2-40B4-BE49-F238E27FC236}">
                <a16:creationId xmlns:a16="http://schemas.microsoft.com/office/drawing/2014/main" id="{96B3CE1F-BE4A-42F9-BA02-6689E9C22603}"/>
              </a:ext>
            </a:extLst>
          </p:cNvPr>
          <p:cNvSpPr>
            <a:spLocks noGrp="1"/>
          </p:cNvSpPr>
          <p:nvPr>
            <p:ph idx="1"/>
          </p:nvPr>
        </p:nvSpPr>
        <p:spPr>
          <a:xfrm>
            <a:off x="0" y="1325563"/>
            <a:ext cx="12192000" cy="5526576"/>
          </a:xfrm>
        </p:spPr>
        <p:txBody>
          <a:bodyPr/>
          <a:lstStyle/>
          <a:p>
            <a:pPr>
              <a:buFontTx/>
              <a:buChar char="-"/>
            </a:pPr>
            <a:r>
              <a:rPr lang="de-DE" b="1" dirty="0">
                <a:latin typeface="ISOCPEUR" panose="020B0604020202020204" pitchFamily="34" charset="0"/>
              </a:rPr>
              <a:t>s</a:t>
            </a:r>
            <a:r>
              <a:rPr lang="de-DE" sz="2800" b="1" dirty="0">
                <a:latin typeface="ISOCPEUR" panose="020B0604020202020204" pitchFamily="34" charset="0"/>
              </a:rPr>
              <a:t>imples 3D</a:t>
            </a:r>
            <a:r>
              <a:rPr lang="de-DE" sz="2800" dirty="0">
                <a:latin typeface="ISOCPEUR" panose="020B0604020202020204" pitchFamily="34" charset="0"/>
              </a:rPr>
              <a:t>-Berechnungsmodell:</a:t>
            </a:r>
          </a:p>
          <a:p>
            <a:pPr lvl="4">
              <a:buFontTx/>
              <a:buChar char="-"/>
            </a:pPr>
            <a:r>
              <a:rPr lang="de-DE" sz="2800" b="1" dirty="0">
                <a:latin typeface="ISOCPEUR" panose="020B0604020202020204" pitchFamily="34" charset="0"/>
              </a:rPr>
              <a:t>auf der sicheren Seite</a:t>
            </a:r>
          </a:p>
          <a:p>
            <a:pPr lvl="4">
              <a:buFontTx/>
              <a:buChar char="-"/>
            </a:pPr>
            <a:r>
              <a:rPr lang="de-DE" sz="2800" b="1" dirty="0">
                <a:latin typeface="ISOCPEUR" panose="020B0604020202020204" pitchFamily="34" charset="0"/>
              </a:rPr>
              <a:t>ungeeignet für </a:t>
            </a:r>
          </a:p>
          <a:p>
            <a:pPr marL="1828800" lvl="4" indent="0">
              <a:buNone/>
            </a:pPr>
            <a:r>
              <a:rPr lang="de-DE" sz="2800" b="1" dirty="0">
                <a:latin typeface="ISOCPEUR" panose="020B0604020202020204" pitchFamily="34" charset="0"/>
              </a:rPr>
              <a:t>  asymmetrische  Belastungen</a:t>
            </a:r>
          </a:p>
          <a:p>
            <a:pPr marL="1828800" lvl="4" indent="0">
              <a:buNone/>
            </a:pPr>
            <a:endParaRPr lang="hr-HR" b="1" dirty="0">
              <a:latin typeface="ISOCPEUR" panose="020B0604020202020204" pitchFamily="34" charset="0"/>
            </a:endParaRPr>
          </a:p>
        </p:txBody>
      </p:sp>
      <p:pic>
        <p:nvPicPr>
          <p:cNvPr id="5" name="Picture 4">
            <a:extLst>
              <a:ext uri="{FF2B5EF4-FFF2-40B4-BE49-F238E27FC236}">
                <a16:creationId xmlns:a16="http://schemas.microsoft.com/office/drawing/2014/main" id="{6AE193F1-FC30-4C13-A706-CB151E32C31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748135"/>
            <a:ext cx="6512423" cy="3109865"/>
          </a:xfrm>
          <a:prstGeom prst="rect">
            <a:avLst/>
          </a:prstGeom>
        </p:spPr>
      </p:pic>
    </p:spTree>
    <p:extLst>
      <p:ext uri="{BB962C8B-B14F-4D97-AF65-F5344CB8AC3E}">
        <p14:creationId xmlns:p14="http://schemas.microsoft.com/office/powerpoint/2010/main" val="11871770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92C053-C1AE-4B70-BA14-22EC5CF90FB4}"/>
              </a:ext>
            </a:extLst>
          </p:cNvPr>
          <p:cNvSpPr>
            <a:spLocks noGrp="1"/>
          </p:cNvSpPr>
          <p:nvPr>
            <p:ph type="title"/>
          </p:nvPr>
        </p:nvSpPr>
        <p:spPr>
          <a:xfrm>
            <a:off x="0" y="0"/>
            <a:ext cx="10515600" cy="1325563"/>
          </a:xfrm>
        </p:spPr>
        <p:txBody>
          <a:bodyPr/>
          <a:lstStyle/>
          <a:p>
            <a:r>
              <a:rPr lang="de-DE" dirty="0">
                <a:latin typeface="ISOCPEUR" panose="020B0604020202020204" pitchFamily="34" charset="0"/>
              </a:rPr>
              <a:t>Modifizierung des Berechnungsmodells</a:t>
            </a:r>
            <a:endParaRPr lang="hr-HR" dirty="0">
              <a:latin typeface="ISOCPEUR" panose="020B0604020202020204" pitchFamily="34" charset="0"/>
            </a:endParaRPr>
          </a:p>
        </p:txBody>
      </p:sp>
      <p:sp>
        <p:nvSpPr>
          <p:cNvPr id="3" name="Content Placeholder 2">
            <a:extLst>
              <a:ext uri="{FF2B5EF4-FFF2-40B4-BE49-F238E27FC236}">
                <a16:creationId xmlns:a16="http://schemas.microsoft.com/office/drawing/2014/main" id="{96B3CE1F-BE4A-42F9-BA02-6689E9C22603}"/>
              </a:ext>
            </a:extLst>
          </p:cNvPr>
          <p:cNvSpPr>
            <a:spLocks noGrp="1"/>
          </p:cNvSpPr>
          <p:nvPr>
            <p:ph idx="1"/>
          </p:nvPr>
        </p:nvSpPr>
        <p:spPr>
          <a:xfrm>
            <a:off x="0" y="1331424"/>
            <a:ext cx="12192000" cy="5526576"/>
          </a:xfrm>
        </p:spPr>
        <p:txBody>
          <a:bodyPr/>
          <a:lstStyle/>
          <a:p>
            <a:pPr>
              <a:buFontTx/>
              <a:buChar char="-"/>
            </a:pPr>
            <a:r>
              <a:rPr lang="de-DE" dirty="0">
                <a:latin typeface="ISOCPEUR" panose="020B0604020202020204" pitchFamily="34" charset="0"/>
              </a:rPr>
              <a:t>Seile durch </a:t>
            </a:r>
            <a:r>
              <a:rPr lang="de-DE" b="1" dirty="0">
                <a:latin typeface="ISOCPEUR" panose="020B0604020202020204" pitchFamily="34" charset="0"/>
              </a:rPr>
              <a:t>Federn</a:t>
            </a:r>
            <a:r>
              <a:rPr lang="de-DE" dirty="0">
                <a:latin typeface="ISOCPEUR" panose="020B0604020202020204" pitchFamily="34" charset="0"/>
              </a:rPr>
              <a:t> modelliert (stets unter Zuglast)</a:t>
            </a:r>
          </a:p>
          <a:p>
            <a:pPr>
              <a:buFontTx/>
              <a:buChar char="-"/>
            </a:pPr>
            <a:r>
              <a:rPr lang="de-DE" sz="2800" dirty="0">
                <a:latin typeface="ISOCPEUR" panose="020B0604020202020204" pitchFamily="34" charset="0"/>
              </a:rPr>
              <a:t>Analyse der Traverse als Ganzes</a:t>
            </a:r>
            <a:endParaRPr lang="hr-HR" sz="2800" dirty="0">
              <a:latin typeface="ISOCPEUR" panose="020B0604020202020204" pitchFamily="34" charset="0"/>
            </a:endParaRPr>
          </a:p>
        </p:txBody>
      </p:sp>
      <p:pic>
        <p:nvPicPr>
          <p:cNvPr id="8" name="Picture 7">
            <a:extLst>
              <a:ext uri="{FF2B5EF4-FFF2-40B4-BE49-F238E27FC236}">
                <a16:creationId xmlns:a16="http://schemas.microsoft.com/office/drawing/2014/main" id="{9F08CA2F-40D3-4FFD-8B8D-3F61B26A2F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62260" y="8180"/>
            <a:ext cx="3429740" cy="6849819"/>
          </a:xfrm>
          <a:prstGeom prst="rect">
            <a:avLst/>
          </a:prstGeom>
        </p:spPr>
      </p:pic>
    </p:spTree>
    <p:extLst>
      <p:ext uri="{BB962C8B-B14F-4D97-AF65-F5344CB8AC3E}">
        <p14:creationId xmlns:p14="http://schemas.microsoft.com/office/powerpoint/2010/main" val="3846405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92C053-C1AE-4B70-BA14-22EC5CF90FB4}"/>
              </a:ext>
            </a:extLst>
          </p:cNvPr>
          <p:cNvSpPr>
            <a:spLocks noGrp="1"/>
          </p:cNvSpPr>
          <p:nvPr>
            <p:ph type="title"/>
          </p:nvPr>
        </p:nvSpPr>
        <p:spPr>
          <a:xfrm>
            <a:off x="0" y="0"/>
            <a:ext cx="10515600" cy="1325563"/>
          </a:xfrm>
        </p:spPr>
        <p:txBody>
          <a:bodyPr/>
          <a:lstStyle/>
          <a:p>
            <a:r>
              <a:rPr lang="de-DE" dirty="0">
                <a:latin typeface="ISOCPEUR" panose="020B0604020202020204" pitchFamily="34" charset="0"/>
              </a:rPr>
              <a:t>Modifizierung des Berechnungsmodells</a:t>
            </a:r>
            <a:endParaRPr lang="hr-HR" dirty="0">
              <a:latin typeface="ISOCPEUR" panose="020B0604020202020204" pitchFamily="34" charset="0"/>
            </a:endParaRPr>
          </a:p>
        </p:txBody>
      </p:sp>
      <p:sp>
        <p:nvSpPr>
          <p:cNvPr id="3" name="Content Placeholder 2">
            <a:extLst>
              <a:ext uri="{FF2B5EF4-FFF2-40B4-BE49-F238E27FC236}">
                <a16:creationId xmlns:a16="http://schemas.microsoft.com/office/drawing/2014/main" id="{96B3CE1F-BE4A-42F9-BA02-6689E9C22603}"/>
              </a:ext>
            </a:extLst>
          </p:cNvPr>
          <p:cNvSpPr>
            <a:spLocks noGrp="1"/>
          </p:cNvSpPr>
          <p:nvPr>
            <p:ph idx="1"/>
          </p:nvPr>
        </p:nvSpPr>
        <p:spPr>
          <a:xfrm>
            <a:off x="0" y="1331424"/>
            <a:ext cx="12192000" cy="5526576"/>
          </a:xfrm>
        </p:spPr>
        <p:txBody>
          <a:bodyPr/>
          <a:lstStyle/>
          <a:p>
            <a:pPr>
              <a:buFontTx/>
              <a:buChar char="-"/>
            </a:pPr>
            <a:r>
              <a:rPr lang="de-DE" dirty="0">
                <a:latin typeface="ISOCPEUR" panose="020B0604020202020204" pitchFamily="34" charset="0"/>
              </a:rPr>
              <a:t>unterschiedliche Modelle der Wechselwirkung zwischen Traverse und Last </a:t>
            </a:r>
            <a:endParaRPr lang="hr-HR" sz="2800" dirty="0">
              <a:latin typeface="ISOCPEUR" panose="020B0604020202020204" pitchFamily="34" charset="0"/>
            </a:endParaRPr>
          </a:p>
        </p:txBody>
      </p:sp>
      <p:pic>
        <p:nvPicPr>
          <p:cNvPr id="7" name="Picture 6">
            <a:extLst>
              <a:ext uri="{FF2B5EF4-FFF2-40B4-BE49-F238E27FC236}">
                <a16:creationId xmlns:a16="http://schemas.microsoft.com/office/drawing/2014/main" id="{FD02BCD4-E14B-4CE9-B9EA-69E702CE18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609" y="2265657"/>
            <a:ext cx="3829584" cy="1829055"/>
          </a:xfrm>
          <a:prstGeom prst="rect">
            <a:avLst/>
          </a:prstGeom>
        </p:spPr>
      </p:pic>
      <p:pic>
        <p:nvPicPr>
          <p:cNvPr id="10" name="Picture 9">
            <a:extLst>
              <a:ext uri="{FF2B5EF4-FFF2-40B4-BE49-F238E27FC236}">
                <a16:creationId xmlns:a16="http://schemas.microsoft.com/office/drawing/2014/main" id="{300899EE-F016-4569-A5B0-5F6909EDC19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71681" y="2023866"/>
            <a:ext cx="3848637" cy="2810267"/>
          </a:xfrm>
          <a:prstGeom prst="rect">
            <a:avLst/>
          </a:prstGeom>
        </p:spPr>
      </p:pic>
      <p:pic>
        <p:nvPicPr>
          <p:cNvPr id="12" name="Picture 11">
            <a:extLst>
              <a:ext uri="{FF2B5EF4-FFF2-40B4-BE49-F238E27FC236}">
                <a16:creationId xmlns:a16="http://schemas.microsoft.com/office/drawing/2014/main" id="{3632B2E5-A25E-4359-819D-FE3F54C5E44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95806" y="2128655"/>
            <a:ext cx="3829584" cy="2705478"/>
          </a:xfrm>
          <a:prstGeom prst="rect">
            <a:avLst/>
          </a:prstGeom>
        </p:spPr>
      </p:pic>
      <p:sp>
        <p:nvSpPr>
          <p:cNvPr id="13" name="TextBox 12">
            <a:extLst>
              <a:ext uri="{FF2B5EF4-FFF2-40B4-BE49-F238E27FC236}">
                <a16:creationId xmlns:a16="http://schemas.microsoft.com/office/drawing/2014/main" id="{18431689-5269-43D7-944E-2E99A6C71159}"/>
              </a:ext>
            </a:extLst>
          </p:cNvPr>
          <p:cNvSpPr txBox="1"/>
          <p:nvPr/>
        </p:nvSpPr>
        <p:spPr>
          <a:xfrm>
            <a:off x="703042" y="4783858"/>
            <a:ext cx="2756717" cy="1384995"/>
          </a:xfrm>
          <a:prstGeom prst="rect">
            <a:avLst/>
          </a:prstGeom>
          <a:noFill/>
        </p:spPr>
        <p:txBody>
          <a:bodyPr wrap="square" rtlCol="0">
            <a:spAutoFit/>
          </a:bodyPr>
          <a:lstStyle/>
          <a:p>
            <a:pPr algn="ctr"/>
            <a:r>
              <a:rPr lang="de-DE" sz="2800" b="1" dirty="0">
                <a:latin typeface="ISOCPEUR" panose="020B0604020202020204" pitchFamily="34" charset="0"/>
              </a:rPr>
              <a:t>Punktlast im</a:t>
            </a:r>
          </a:p>
          <a:p>
            <a:pPr algn="ctr"/>
            <a:r>
              <a:rPr lang="de-DE" sz="2800" b="1" dirty="0">
                <a:latin typeface="ISOCPEUR" panose="020B0604020202020204" pitchFamily="34" charset="0"/>
              </a:rPr>
              <a:t>Schwerpunkt</a:t>
            </a:r>
            <a:r>
              <a:rPr lang="de-DE" sz="2800" dirty="0">
                <a:latin typeface="ISOCPEUR" panose="020B0604020202020204" pitchFamily="34" charset="0"/>
              </a:rPr>
              <a:t> der Nutzlast</a:t>
            </a:r>
            <a:endParaRPr lang="hr-HR" sz="2800" dirty="0">
              <a:latin typeface="ISOCPEUR" panose="020B0604020202020204" pitchFamily="34" charset="0"/>
            </a:endParaRPr>
          </a:p>
        </p:txBody>
      </p:sp>
      <p:sp>
        <p:nvSpPr>
          <p:cNvPr id="14" name="TextBox 13">
            <a:extLst>
              <a:ext uri="{FF2B5EF4-FFF2-40B4-BE49-F238E27FC236}">
                <a16:creationId xmlns:a16="http://schemas.microsoft.com/office/drawing/2014/main" id="{A2176353-8CF1-4668-886F-814ED7288A99}"/>
              </a:ext>
            </a:extLst>
          </p:cNvPr>
          <p:cNvSpPr txBox="1"/>
          <p:nvPr/>
        </p:nvSpPr>
        <p:spPr>
          <a:xfrm>
            <a:off x="4717640" y="4834133"/>
            <a:ext cx="2756717" cy="954107"/>
          </a:xfrm>
          <a:prstGeom prst="rect">
            <a:avLst/>
          </a:prstGeom>
          <a:noFill/>
        </p:spPr>
        <p:txBody>
          <a:bodyPr wrap="square" rtlCol="0">
            <a:spAutoFit/>
          </a:bodyPr>
          <a:lstStyle/>
          <a:p>
            <a:pPr algn="ctr"/>
            <a:r>
              <a:rPr lang="de-DE" sz="2800" dirty="0">
                <a:latin typeface="ISOCPEUR" panose="020B0604020202020204" pitchFamily="34" charset="0"/>
              </a:rPr>
              <a:t>Nutzlast als</a:t>
            </a:r>
          </a:p>
          <a:p>
            <a:pPr algn="ctr"/>
            <a:r>
              <a:rPr lang="de-DE" sz="2800" b="1" dirty="0">
                <a:latin typeface="ISOCPEUR" panose="020B0604020202020204" pitchFamily="34" charset="0"/>
              </a:rPr>
              <a:t>starrer Körper</a:t>
            </a:r>
            <a:endParaRPr lang="hr-HR" sz="2800" b="1" dirty="0">
              <a:latin typeface="ISOCPEUR" panose="020B0604020202020204" pitchFamily="34" charset="0"/>
            </a:endParaRPr>
          </a:p>
        </p:txBody>
      </p:sp>
      <p:sp>
        <p:nvSpPr>
          <p:cNvPr id="15" name="TextBox 14">
            <a:extLst>
              <a:ext uri="{FF2B5EF4-FFF2-40B4-BE49-F238E27FC236}">
                <a16:creationId xmlns:a16="http://schemas.microsoft.com/office/drawing/2014/main" id="{95123DCD-DB07-411C-836F-29E6BD87B518}"/>
              </a:ext>
            </a:extLst>
          </p:cNvPr>
          <p:cNvSpPr txBox="1"/>
          <p:nvPr/>
        </p:nvSpPr>
        <p:spPr>
          <a:xfrm>
            <a:off x="8732241" y="4891959"/>
            <a:ext cx="2756717" cy="954107"/>
          </a:xfrm>
          <a:prstGeom prst="rect">
            <a:avLst/>
          </a:prstGeom>
          <a:noFill/>
        </p:spPr>
        <p:txBody>
          <a:bodyPr wrap="square" rtlCol="0">
            <a:spAutoFit/>
          </a:bodyPr>
          <a:lstStyle/>
          <a:p>
            <a:pPr algn="ctr"/>
            <a:r>
              <a:rPr lang="de-DE" sz="2800" dirty="0">
                <a:latin typeface="ISOCPEUR" panose="020B0604020202020204" pitchFamily="34" charset="0"/>
              </a:rPr>
              <a:t>Nutzlast als</a:t>
            </a:r>
          </a:p>
          <a:p>
            <a:pPr algn="ctr"/>
            <a:r>
              <a:rPr lang="de-DE" sz="2800" b="1" dirty="0">
                <a:latin typeface="ISOCPEUR" panose="020B0604020202020204" pitchFamily="34" charset="0"/>
              </a:rPr>
              <a:t>Festkörper</a:t>
            </a:r>
            <a:endParaRPr lang="hr-HR" sz="2800" b="1" dirty="0">
              <a:latin typeface="ISOCPEUR" panose="020B0604020202020204" pitchFamily="34" charset="0"/>
            </a:endParaRPr>
          </a:p>
        </p:txBody>
      </p:sp>
    </p:spTree>
    <p:extLst>
      <p:ext uri="{BB962C8B-B14F-4D97-AF65-F5344CB8AC3E}">
        <p14:creationId xmlns:p14="http://schemas.microsoft.com/office/powerpoint/2010/main" val="28784814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92C053-C1AE-4B70-BA14-22EC5CF90FB4}"/>
              </a:ext>
            </a:extLst>
          </p:cNvPr>
          <p:cNvSpPr>
            <a:spLocks noGrp="1"/>
          </p:cNvSpPr>
          <p:nvPr>
            <p:ph type="title"/>
          </p:nvPr>
        </p:nvSpPr>
        <p:spPr>
          <a:xfrm>
            <a:off x="0" y="0"/>
            <a:ext cx="10515600" cy="1325563"/>
          </a:xfrm>
        </p:spPr>
        <p:txBody>
          <a:bodyPr/>
          <a:lstStyle/>
          <a:p>
            <a:r>
              <a:rPr lang="de-DE" dirty="0">
                <a:latin typeface="ISOCPEUR" panose="020B0604020202020204" pitchFamily="34" charset="0"/>
              </a:rPr>
              <a:t>Modifizierung des Berechnungsmodells</a:t>
            </a:r>
            <a:endParaRPr lang="hr-HR" dirty="0">
              <a:latin typeface="ISOCPEUR" panose="020B0604020202020204" pitchFamily="34" charset="0"/>
            </a:endParaRPr>
          </a:p>
        </p:txBody>
      </p:sp>
      <p:sp>
        <p:nvSpPr>
          <p:cNvPr id="3" name="Content Placeholder 2">
            <a:extLst>
              <a:ext uri="{FF2B5EF4-FFF2-40B4-BE49-F238E27FC236}">
                <a16:creationId xmlns:a16="http://schemas.microsoft.com/office/drawing/2014/main" id="{96B3CE1F-BE4A-42F9-BA02-6689E9C22603}"/>
              </a:ext>
            </a:extLst>
          </p:cNvPr>
          <p:cNvSpPr>
            <a:spLocks noGrp="1"/>
          </p:cNvSpPr>
          <p:nvPr>
            <p:ph idx="1"/>
          </p:nvPr>
        </p:nvSpPr>
        <p:spPr>
          <a:xfrm>
            <a:off x="0" y="1331424"/>
            <a:ext cx="12192000" cy="5526576"/>
          </a:xfrm>
        </p:spPr>
        <p:txBody>
          <a:bodyPr/>
          <a:lstStyle/>
          <a:p>
            <a:pPr>
              <a:buFontTx/>
              <a:buChar char="-"/>
            </a:pPr>
            <a:r>
              <a:rPr lang="de-DE" dirty="0">
                <a:latin typeface="ISOCPEUR" panose="020B0604020202020204" pitchFamily="34" charset="0"/>
              </a:rPr>
              <a:t>Einfehlersicherheit in puncto Steifigkeit nicht gewährleistet (9,43&gt;&gt;2,85)</a:t>
            </a:r>
            <a:endParaRPr lang="hr-HR" sz="2800" dirty="0">
              <a:latin typeface="ISOCPEUR" panose="020B0604020202020204" pitchFamily="34" charset="0"/>
            </a:endParaRPr>
          </a:p>
        </p:txBody>
      </p:sp>
      <p:pic>
        <p:nvPicPr>
          <p:cNvPr id="10" name="Picture 9">
            <a:extLst>
              <a:ext uri="{FF2B5EF4-FFF2-40B4-BE49-F238E27FC236}">
                <a16:creationId xmlns:a16="http://schemas.microsoft.com/office/drawing/2014/main" id="{B1B39576-3809-44CC-BD32-2DB5E13346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42" y="2241498"/>
            <a:ext cx="6097021" cy="3706427"/>
          </a:xfrm>
          <a:prstGeom prst="rect">
            <a:avLst/>
          </a:prstGeom>
        </p:spPr>
      </p:pic>
      <p:pic>
        <p:nvPicPr>
          <p:cNvPr id="12" name="Picture 11">
            <a:extLst>
              <a:ext uri="{FF2B5EF4-FFF2-40B4-BE49-F238E27FC236}">
                <a16:creationId xmlns:a16="http://schemas.microsoft.com/office/drawing/2014/main" id="{12403D58-3CF7-463B-BDBF-9087DB3D1AF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4979" y="2235637"/>
            <a:ext cx="6097021" cy="3706427"/>
          </a:xfrm>
          <a:prstGeom prst="rect">
            <a:avLst/>
          </a:prstGeom>
        </p:spPr>
      </p:pic>
    </p:spTree>
    <p:extLst>
      <p:ext uri="{BB962C8B-B14F-4D97-AF65-F5344CB8AC3E}">
        <p14:creationId xmlns:p14="http://schemas.microsoft.com/office/powerpoint/2010/main" val="29131195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92C053-C1AE-4B70-BA14-22EC5CF90FB4}"/>
              </a:ext>
            </a:extLst>
          </p:cNvPr>
          <p:cNvSpPr>
            <a:spLocks noGrp="1"/>
          </p:cNvSpPr>
          <p:nvPr>
            <p:ph type="title"/>
          </p:nvPr>
        </p:nvSpPr>
        <p:spPr>
          <a:xfrm>
            <a:off x="0" y="0"/>
            <a:ext cx="10515600" cy="1325563"/>
          </a:xfrm>
        </p:spPr>
        <p:txBody>
          <a:bodyPr/>
          <a:lstStyle/>
          <a:p>
            <a:r>
              <a:rPr lang="de-DE" dirty="0">
                <a:latin typeface="ISOCPEUR" panose="020B0604020202020204" pitchFamily="34" charset="0"/>
              </a:rPr>
              <a:t>Optimierung der Krantraverse</a:t>
            </a:r>
            <a:endParaRPr lang="hr-HR" dirty="0">
              <a:latin typeface="ISOCPEUR" panose="020B0604020202020204" pitchFamily="34" charset="0"/>
            </a:endParaRPr>
          </a:p>
        </p:txBody>
      </p:sp>
      <p:sp>
        <p:nvSpPr>
          <p:cNvPr id="3" name="Content Placeholder 2">
            <a:extLst>
              <a:ext uri="{FF2B5EF4-FFF2-40B4-BE49-F238E27FC236}">
                <a16:creationId xmlns:a16="http://schemas.microsoft.com/office/drawing/2014/main" id="{96B3CE1F-BE4A-42F9-BA02-6689E9C22603}"/>
              </a:ext>
            </a:extLst>
          </p:cNvPr>
          <p:cNvSpPr>
            <a:spLocks noGrp="1"/>
          </p:cNvSpPr>
          <p:nvPr>
            <p:ph idx="1"/>
          </p:nvPr>
        </p:nvSpPr>
        <p:spPr>
          <a:xfrm>
            <a:off x="0" y="1331424"/>
            <a:ext cx="12192000" cy="5526576"/>
          </a:xfrm>
        </p:spPr>
        <p:txBody>
          <a:bodyPr/>
          <a:lstStyle/>
          <a:p>
            <a:pPr>
              <a:buFontTx/>
              <a:buChar char="-"/>
            </a:pPr>
            <a:r>
              <a:rPr lang="de-DE" dirty="0">
                <a:latin typeface="ISOCPEUR" panose="020B0604020202020204" pitchFamily="34" charset="0"/>
              </a:rPr>
              <a:t>Anschlagen </a:t>
            </a:r>
            <a:r>
              <a:rPr lang="de-DE" b="1" dirty="0">
                <a:latin typeface="ISOCPEUR" panose="020B0604020202020204" pitchFamily="34" charset="0"/>
              </a:rPr>
              <a:t>mit 6 </a:t>
            </a:r>
            <a:r>
              <a:rPr lang="de-DE" b="1" i="1" dirty="0">
                <a:latin typeface="ISOCPEUR" panose="020B0604020202020204" pitchFamily="34" charset="0"/>
              </a:rPr>
              <a:t>Twistlocks</a:t>
            </a:r>
            <a:r>
              <a:rPr lang="de-DE" dirty="0">
                <a:latin typeface="ISOCPEUR" panose="020B0604020202020204" pitchFamily="34" charset="0"/>
              </a:rPr>
              <a:t>, Geometrie beibehalten (1,68&lt;2,85)</a:t>
            </a:r>
            <a:endParaRPr lang="de-DE" b="1" dirty="0">
              <a:latin typeface="ISOCPEUR" panose="020B0604020202020204" pitchFamily="34" charset="0"/>
            </a:endParaRPr>
          </a:p>
        </p:txBody>
      </p:sp>
      <p:pic>
        <p:nvPicPr>
          <p:cNvPr id="5" name="Picture 4">
            <a:extLst>
              <a:ext uri="{FF2B5EF4-FFF2-40B4-BE49-F238E27FC236}">
                <a16:creationId xmlns:a16="http://schemas.microsoft.com/office/drawing/2014/main" id="{09A5391C-7C3C-40C3-ADBC-3AE61C1916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 y="2442666"/>
            <a:ext cx="6095998" cy="3304091"/>
          </a:xfrm>
          <a:prstGeom prst="rect">
            <a:avLst/>
          </a:prstGeom>
        </p:spPr>
      </p:pic>
      <p:pic>
        <p:nvPicPr>
          <p:cNvPr id="8" name="Picture 7">
            <a:extLst>
              <a:ext uri="{FF2B5EF4-FFF2-40B4-BE49-F238E27FC236}">
                <a16:creationId xmlns:a16="http://schemas.microsoft.com/office/drawing/2014/main" id="{E07A6F27-6B88-4FB6-A4BF-F9F502EF58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5995" y="2442664"/>
            <a:ext cx="6096002" cy="3304093"/>
          </a:xfrm>
          <a:prstGeom prst="rect">
            <a:avLst/>
          </a:prstGeom>
        </p:spPr>
      </p:pic>
    </p:spTree>
    <p:extLst>
      <p:ext uri="{BB962C8B-B14F-4D97-AF65-F5344CB8AC3E}">
        <p14:creationId xmlns:p14="http://schemas.microsoft.com/office/powerpoint/2010/main" val="24485681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92C053-C1AE-4B70-BA14-22EC5CF90FB4}"/>
              </a:ext>
            </a:extLst>
          </p:cNvPr>
          <p:cNvSpPr>
            <a:spLocks noGrp="1"/>
          </p:cNvSpPr>
          <p:nvPr>
            <p:ph type="title"/>
          </p:nvPr>
        </p:nvSpPr>
        <p:spPr>
          <a:xfrm>
            <a:off x="0" y="0"/>
            <a:ext cx="10515600" cy="1325563"/>
          </a:xfrm>
        </p:spPr>
        <p:txBody>
          <a:bodyPr/>
          <a:lstStyle/>
          <a:p>
            <a:r>
              <a:rPr lang="de-DE" dirty="0">
                <a:latin typeface="ISOCPEUR" panose="020B0604020202020204" pitchFamily="34" charset="0"/>
              </a:rPr>
              <a:t>Optimierung der Krantraverse</a:t>
            </a:r>
            <a:endParaRPr lang="hr-HR" dirty="0">
              <a:latin typeface="ISOCPEUR" panose="020B0604020202020204" pitchFamily="34" charset="0"/>
            </a:endParaRPr>
          </a:p>
        </p:txBody>
      </p:sp>
      <p:sp>
        <p:nvSpPr>
          <p:cNvPr id="3" name="Content Placeholder 2">
            <a:extLst>
              <a:ext uri="{FF2B5EF4-FFF2-40B4-BE49-F238E27FC236}">
                <a16:creationId xmlns:a16="http://schemas.microsoft.com/office/drawing/2014/main" id="{96B3CE1F-BE4A-42F9-BA02-6689E9C22603}"/>
              </a:ext>
            </a:extLst>
          </p:cNvPr>
          <p:cNvSpPr>
            <a:spLocks noGrp="1"/>
          </p:cNvSpPr>
          <p:nvPr>
            <p:ph idx="1"/>
          </p:nvPr>
        </p:nvSpPr>
        <p:spPr>
          <a:xfrm>
            <a:off x="0" y="1331424"/>
            <a:ext cx="12192000" cy="5526576"/>
          </a:xfrm>
        </p:spPr>
        <p:txBody>
          <a:bodyPr/>
          <a:lstStyle/>
          <a:p>
            <a:pPr>
              <a:buFontTx/>
              <a:buChar char="-"/>
            </a:pPr>
            <a:r>
              <a:rPr lang="de-DE" dirty="0">
                <a:latin typeface="ISOCPEUR" panose="020B0604020202020204" pitchFamily="34" charset="0"/>
              </a:rPr>
              <a:t>Ausführung mit </a:t>
            </a:r>
            <a:r>
              <a:rPr lang="de-DE" b="1" dirty="0">
                <a:latin typeface="ISOCPEUR" panose="020B0604020202020204" pitchFamily="34" charset="0"/>
              </a:rPr>
              <a:t>Hohlprofilen</a:t>
            </a:r>
            <a:r>
              <a:rPr lang="de-DE" dirty="0">
                <a:latin typeface="ISOCPEUR" panose="020B0604020202020204" pitchFamily="34" charset="0"/>
              </a:rPr>
              <a:t> und </a:t>
            </a:r>
            <a:r>
              <a:rPr lang="de-DE" b="1" dirty="0">
                <a:latin typeface="ISOCPEUR" panose="020B0604020202020204" pitchFamily="34" charset="0"/>
              </a:rPr>
              <a:t>6 </a:t>
            </a:r>
            <a:r>
              <a:rPr lang="de-DE" b="1" i="1" dirty="0">
                <a:latin typeface="ISOCPEUR" panose="020B0604020202020204" pitchFamily="34" charset="0"/>
              </a:rPr>
              <a:t>Twistlocks</a:t>
            </a:r>
            <a:r>
              <a:rPr lang="de-DE" dirty="0">
                <a:latin typeface="ISOCPEUR" panose="020B0604020202020204" pitchFamily="34" charset="0"/>
              </a:rPr>
              <a:t> zur Unterbringung der Schließmechanismen (2,849&lt;2,85)</a:t>
            </a:r>
            <a:endParaRPr lang="hr-HR" dirty="0">
              <a:latin typeface="ISOCPEUR" panose="020B0604020202020204" pitchFamily="34" charset="0"/>
            </a:endParaRPr>
          </a:p>
        </p:txBody>
      </p:sp>
      <p:pic>
        <p:nvPicPr>
          <p:cNvPr id="5" name="Picture 4">
            <a:extLst>
              <a:ext uri="{FF2B5EF4-FFF2-40B4-BE49-F238E27FC236}">
                <a16:creationId xmlns:a16="http://schemas.microsoft.com/office/drawing/2014/main" id="{2CF41A43-2A66-4550-8BD3-4F01F45CB8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414613"/>
            <a:ext cx="6052345" cy="3360198"/>
          </a:xfrm>
          <a:prstGeom prst="rect">
            <a:avLst/>
          </a:prstGeom>
        </p:spPr>
      </p:pic>
      <p:pic>
        <p:nvPicPr>
          <p:cNvPr id="7" name="Picture 6">
            <a:extLst>
              <a:ext uri="{FF2B5EF4-FFF2-40B4-BE49-F238E27FC236}">
                <a16:creationId xmlns:a16="http://schemas.microsoft.com/office/drawing/2014/main" id="{B6D3DF6D-6A39-44B4-92BA-3E815890EC2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39657" y="2414613"/>
            <a:ext cx="6052345" cy="3360198"/>
          </a:xfrm>
          <a:prstGeom prst="rect">
            <a:avLst/>
          </a:prstGeom>
        </p:spPr>
      </p:pic>
    </p:spTree>
    <p:extLst>
      <p:ext uri="{BB962C8B-B14F-4D97-AF65-F5344CB8AC3E}">
        <p14:creationId xmlns:p14="http://schemas.microsoft.com/office/powerpoint/2010/main" val="193340048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432</TotalTime>
  <Words>672</Words>
  <Application>Microsoft Office PowerPoint</Application>
  <PresentationFormat>Widescreen</PresentationFormat>
  <Paragraphs>79</Paragraphs>
  <Slides>26</Slides>
  <Notes>11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26</vt:i4>
      </vt:variant>
    </vt:vector>
  </HeadingPairs>
  <TitlesOfParts>
    <vt:vector size="31" baseType="lpstr">
      <vt:lpstr>Arial</vt:lpstr>
      <vt:lpstr>Calibri</vt:lpstr>
      <vt:lpstr>Calibri Light</vt:lpstr>
      <vt:lpstr>ISOCPEUR</vt:lpstr>
      <vt:lpstr>Office Theme</vt:lpstr>
      <vt:lpstr>Überblick durchgeführter Simulationen aus den Gebieten FEM, MKS</vt:lpstr>
      <vt:lpstr>Bachelorarbeit – IFMIF-DONES Brückenkrantraverse</vt:lpstr>
      <vt:lpstr>Erstellung und Verifizierung des Berechnungsmodells </vt:lpstr>
      <vt:lpstr>Erstellung und Verifizierung des Berechnungsmodells </vt:lpstr>
      <vt:lpstr>Modifizierung des Berechnungsmodells</vt:lpstr>
      <vt:lpstr>Modifizierung des Berechnungsmodells</vt:lpstr>
      <vt:lpstr>Modifizierung des Berechnungsmodells</vt:lpstr>
      <vt:lpstr>Optimierung der Krantraverse</vt:lpstr>
      <vt:lpstr>Optimierung der Krantraverse</vt:lpstr>
      <vt:lpstr>Adaptive Vernetzung</vt:lpstr>
      <vt:lpstr>PowerPoint Presentation</vt:lpstr>
      <vt:lpstr>PowerPoint Presentation</vt:lpstr>
      <vt:lpstr>Kontaktanalyse</vt:lpstr>
      <vt:lpstr>PowerPoint Presentation</vt:lpstr>
      <vt:lpstr>Quasistatische Analyse</vt:lpstr>
      <vt:lpstr>PowerPoint Presentation</vt:lpstr>
      <vt:lpstr>PowerPoint Presentation</vt:lpstr>
      <vt:lpstr>PowerPoint Presentation</vt:lpstr>
      <vt:lpstr>PowerPoint Presentation</vt:lpstr>
      <vt:lpstr>Modalanalyse</vt:lpstr>
      <vt:lpstr>PowerPoint Presentation</vt:lpstr>
      <vt:lpstr>Bruchmechanik</vt:lpstr>
      <vt:lpstr>PowerPoint Presentation</vt:lpstr>
      <vt:lpstr>MKS – 5-Zylinder Sternmotor</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Pregled samostalno provedenih simulacija</dc:title>
  <dc:creator>Denis Meštrović</dc:creator>
  <cp:lastModifiedBy>Denis Meštrović</cp:lastModifiedBy>
  <cp:revision>21</cp:revision>
  <dcterms:created xsi:type="dcterms:W3CDTF">2021-05-18T09:37:19Z</dcterms:created>
  <dcterms:modified xsi:type="dcterms:W3CDTF">2022-01-16T22:36:14Z</dcterms:modified>
</cp:coreProperties>
</file>